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10287000" cx="18288000"/>
  <p:notesSz cx="6858000" cy="9144000"/>
  <p:embeddedFontLst>
    <p:embeddedFont>
      <p:font typeface="Roboto Black"/>
      <p:bold r:id="rId22"/>
      <p:boldItalic r:id="rId23"/>
    </p:embeddedFont>
    <p:embeddedFont>
      <p:font typeface="Roboto Medium"/>
      <p:regular r:id="rId24"/>
      <p:bold r:id="rId25"/>
      <p:italic r:id="rId26"/>
      <p:boldItalic r:id="rId27"/>
    </p:embeddedFont>
    <p:embeddedFont>
      <p:font typeface="Robo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BCD2C49-6A1C-48CD-90AE-66ADFEEAF951}">
  <a:tblStyle styleId="{3BCD2C49-6A1C-48CD-90AE-66ADFEEAF951}"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Black-bold.fntdata"/><Relationship Id="rId21" Type="http://schemas.openxmlformats.org/officeDocument/2006/relationships/slide" Target="slides/slide15.xml"/><Relationship Id="rId24" Type="http://schemas.openxmlformats.org/officeDocument/2006/relationships/font" Target="fonts/RobotoMedium-regular.fntdata"/><Relationship Id="rId23" Type="http://schemas.openxmlformats.org/officeDocument/2006/relationships/font" Target="fonts/RobotoBlack-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Medium-italic.fntdata"/><Relationship Id="rId25" Type="http://schemas.openxmlformats.org/officeDocument/2006/relationships/font" Target="fonts/RobotoMedium-bold.fntdata"/><Relationship Id="rId28" Type="http://schemas.openxmlformats.org/officeDocument/2006/relationships/font" Target="fonts/Roboto-regular.fntdata"/><Relationship Id="rId27" Type="http://schemas.openxmlformats.org/officeDocument/2006/relationships/font" Target="fonts/RobotoMedium-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2382315a1a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2382315a1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2382315a1a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2382315a1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2382315a1a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2382315a1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6.jpg"/><Relationship Id="rId4" Type="http://schemas.openxmlformats.org/officeDocument/2006/relationships/image" Target="../media/image10.png"/><Relationship Id="rId5"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0" r="0" t="0"/>
          <a:stretch/>
        </p:blipFill>
        <p:spPr>
          <a:xfrm>
            <a:off x="0" y="0"/>
            <a:ext cx="18288000" cy="10287000"/>
          </a:xfrm>
          <a:prstGeom prst="rect">
            <a:avLst/>
          </a:prstGeom>
          <a:noFill/>
          <a:ln>
            <a:noFill/>
          </a:ln>
        </p:spPr>
      </p:pic>
      <p:sp>
        <p:nvSpPr>
          <p:cNvPr id="85" name="Google Shape;85;p13"/>
          <p:cNvSpPr txBox="1"/>
          <p:nvPr/>
        </p:nvSpPr>
        <p:spPr>
          <a:xfrm>
            <a:off x="1020550" y="981075"/>
            <a:ext cx="8760900" cy="2656500"/>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0"/>
              </a:spcBef>
              <a:spcAft>
                <a:spcPts val="0"/>
              </a:spcAft>
              <a:buNone/>
            </a:pPr>
            <a:r>
              <a:rPr lang="en-US" sz="5500">
                <a:solidFill>
                  <a:schemeClr val="dk1"/>
                </a:solidFill>
                <a:latin typeface="Roboto Black"/>
                <a:ea typeface="Roboto Black"/>
                <a:cs typeface="Roboto Black"/>
                <a:sym typeface="Roboto Black"/>
              </a:rPr>
              <a:t>TWO FACTOR LOCK FOR VISUALLY</a:t>
            </a:r>
            <a:r>
              <a:rPr lang="en-US" sz="5500">
                <a:solidFill>
                  <a:schemeClr val="dk1"/>
                </a:solidFill>
                <a:latin typeface="Roboto Black"/>
                <a:ea typeface="Roboto Black"/>
                <a:cs typeface="Roboto Black"/>
                <a:sym typeface="Roboto Black"/>
              </a:rPr>
              <a:t> DISABLED</a:t>
            </a:r>
            <a:endParaRPr sz="5500">
              <a:solidFill>
                <a:schemeClr val="dk1"/>
              </a:solidFill>
              <a:latin typeface="Roboto Black"/>
              <a:ea typeface="Roboto Black"/>
              <a:cs typeface="Roboto Black"/>
              <a:sym typeface="Roboto Black"/>
            </a:endParaRPr>
          </a:p>
          <a:p>
            <a:pPr indent="0" lvl="0" marL="0" marR="0" rtl="0" algn="l">
              <a:lnSpc>
                <a:spcPct val="110000"/>
              </a:lnSpc>
              <a:spcBef>
                <a:spcPts val="0"/>
              </a:spcBef>
              <a:spcAft>
                <a:spcPts val="0"/>
              </a:spcAft>
              <a:buNone/>
            </a:pPr>
            <a:r>
              <a:rPr lang="en-US" sz="3600">
                <a:solidFill>
                  <a:schemeClr val="dk1"/>
                </a:solidFill>
                <a:latin typeface="Roboto Medium"/>
                <a:ea typeface="Roboto Medium"/>
                <a:cs typeface="Roboto Medium"/>
                <a:sym typeface="Roboto Medium"/>
              </a:rPr>
              <a:t>CPG No. 23</a:t>
            </a:r>
            <a:endParaRPr sz="3600">
              <a:solidFill>
                <a:schemeClr val="dk1"/>
              </a:solidFill>
              <a:latin typeface="Roboto Medium"/>
              <a:ea typeface="Roboto Medium"/>
              <a:cs typeface="Roboto Medium"/>
              <a:sym typeface="Roboto Medium"/>
            </a:endParaRPr>
          </a:p>
          <a:p>
            <a:pPr indent="0" lvl="0" marL="0" marR="0" rtl="0" algn="l">
              <a:lnSpc>
                <a:spcPct val="110000"/>
              </a:lnSpc>
              <a:spcBef>
                <a:spcPts val="0"/>
              </a:spcBef>
              <a:spcAft>
                <a:spcPts val="0"/>
              </a:spcAft>
              <a:buNone/>
            </a:pPr>
            <a:r>
              <a:t/>
            </a:r>
            <a:endParaRPr b="1" sz="5500">
              <a:solidFill>
                <a:schemeClr val="dk1"/>
              </a:solidFill>
              <a:latin typeface="Roboto"/>
              <a:ea typeface="Roboto"/>
              <a:cs typeface="Roboto"/>
              <a:sym typeface="Roboto"/>
            </a:endParaRPr>
          </a:p>
        </p:txBody>
      </p:sp>
      <p:sp>
        <p:nvSpPr>
          <p:cNvPr id="86" name="Google Shape;86;p13"/>
          <p:cNvSpPr txBox="1"/>
          <p:nvPr/>
        </p:nvSpPr>
        <p:spPr>
          <a:xfrm>
            <a:off x="8128698" y="981075"/>
            <a:ext cx="9130500" cy="215400"/>
          </a:xfrm>
          <a:prstGeom prst="rect">
            <a:avLst/>
          </a:prstGeom>
          <a:noFill/>
          <a:ln>
            <a:noFill/>
          </a:ln>
        </p:spPr>
        <p:txBody>
          <a:bodyPr anchorCtr="0" anchor="t" bIns="0" lIns="0" spcFirstLastPara="1" rIns="0" wrap="square" tIns="0">
            <a:spAutoFit/>
          </a:bodyPr>
          <a:lstStyle/>
          <a:p>
            <a:pPr indent="0" lvl="0" marL="0" marR="0" rtl="0" algn="r">
              <a:lnSpc>
                <a:spcPct val="139954"/>
              </a:lnSpc>
              <a:spcBef>
                <a:spcPts val="0"/>
              </a:spcBef>
              <a:spcAft>
                <a:spcPts val="0"/>
              </a:spcAft>
              <a:buNone/>
            </a:pPr>
            <a:r>
              <a:t/>
            </a:r>
            <a:endParaRPr/>
          </a:p>
        </p:txBody>
      </p:sp>
      <p:sp>
        <p:nvSpPr>
          <p:cNvPr id="87" name="Google Shape;87;p13"/>
          <p:cNvSpPr txBox="1"/>
          <p:nvPr/>
        </p:nvSpPr>
        <p:spPr>
          <a:xfrm>
            <a:off x="1020550" y="6806750"/>
            <a:ext cx="59619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dk1"/>
                </a:solidFill>
                <a:latin typeface="Roboto Medium"/>
                <a:ea typeface="Roboto Medium"/>
                <a:cs typeface="Roboto Medium"/>
                <a:sym typeface="Roboto Medium"/>
              </a:rPr>
              <a:t>K</a:t>
            </a:r>
            <a:r>
              <a:rPr lang="en-US" sz="3000">
                <a:solidFill>
                  <a:schemeClr val="dk1"/>
                </a:solidFill>
                <a:latin typeface="Roboto Medium"/>
                <a:ea typeface="Roboto Medium"/>
                <a:cs typeface="Roboto Medium"/>
                <a:sym typeface="Roboto Medium"/>
              </a:rPr>
              <a:t>HUSHI GOEL </a:t>
            </a:r>
            <a:r>
              <a:rPr lang="en-US" sz="3000">
                <a:solidFill>
                  <a:schemeClr val="dk1"/>
                </a:solidFill>
                <a:latin typeface="Roboto Medium"/>
                <a:ea typeface="Roboto Medium"/>
                <a:cs typeface="Roboto Medium"/>
                <a:sym typeface="Roboto Medium"/>
              </a:rPr>
              <a:t>(102017112)</a:t>
            </a:r>
            <a:endParaRPr sz="3000">
              <a:solidFill>
                <a:schemeClr val="dk1"/>
              </a:solidFill>
              <a:latin typeface="Roboto Medium"/>
              <a:ea typeface="Roboto Medium"/>
              <a:cs typeface="Roboto Medium"/>
              <a:sym typeface="Roboto Medium"/>
            </a:endParaRPr>
          </a:p>
          <a:p>
            <a:pPr indent="0" lvl="0" marL="0" rtl="0" algn="l">
              <a:spcBef>
                <a:spcPts val="0"/>
              </a:spcBef>
              <a:spcAft>
                <a:spcPts val="0"/>
              </a:spcAft>
              <a:buNone/>
            </a:pPr>
            <a:r>
              <a:rPr lang="en-US" sz="3000">
                <a:solidFill>
                  <a:schemeClr val="dk1"/>
                </a:solidFill>
                <a:latin typeface="Roboto Medium"/>
                <a:ea typeface="Roboto Medium"/>
                <a:cs typeface="Roboto Medium"/>
                <a:sym typeface="Roboto Medium"/>
              </a:rPr>
              <a:t>AYUSH NAGPURE </a:t>
            </a:r>
            <a:r>
              <a:rPr lang="en-US" sz="3000">
                <a:solidFill>
                  <a:schemeClr val="dk1"/>
                </a:solidFill>
                <a:latin typeface="Roboto Medium"/>
                <a:ea typeface="Roboto Medium"/>
                <a:cs typeface="Roboto Medium"/>
                <a:sym typeface="Roboto Medium"/>
              </a:rPr>
              <a:t>(102016100)</a:t>
            </a:r>
            <a:endParaRPr sz="3000">
              <a:solidFill>
                <a:schemeClr val="dk1"/>
              </a:solidFill>
              <a:latin typeface="Roboto Medium"/>
              <a:ea typeface="Roboto Medium"/>
              <a:cs typeface="Roboto Medium"/>
              <a:sym typeface="Roboto Medium"/>
            </a:endParaRPr>
          </a:p>
          <a:p>
            <a:pPr indent="0" lvl="0" marL="0" rtl="0" algn="l">
              <a:spcBef>
                <a:spcPts val="0"/>
              </a:spcBef>
              <a:spcAft>
                <a:spcPts val="0"/>
              </a:spcAft>
              <a:buNone/>
            </a:pPr>
            <a:r>
              <a:rPr lang="en-US" sz="3000">
                <a:solidFill>
                  <a:schemeClr val="dk1"/>
                </a:solidFill>
                <a:latin typeface="Roboto Medium"/>
                <a:ea typeface="Roboto Medium"/>
                <a:cs typeface="Roboto Medium"/>
                <a:sym typeface="Roboto Medium"/>
              </a:rPr>
              <a:t>ASMI LAKHANI (102016041)</a:t>
            </a:r>
            <a:endParaRPr sz="3000">
              <a:solidFill>
                <a:schemeClr val="dk1"/>
              </a:solidFill>
              <a:latin typeface="Roboto Medium"/>
              <a:ea typeface="Roboto Medium"/>
              <a:cs typeface="Roboto Medium"/>
              <a:sym typeface="Roboto Medium"/>
            </a:endParaRPr>
          </a:p>
          <a:p>
            <a:pPr indent="0" lvl="0" marL="0" rtl="0" algn="l">
              <a:spcBef>
                <a:spcPts val="0"/>
              </a:spcBef>
              <a:spcAft>
                <a:spcPts val="0"/>
              </a:spcAft>
              <a:buNone/>
            </a:pPr>
            <a:r>
              <a:rPr lang="en-US" sz="3000">
                <a:solidFill>
                  <a:schemeClr val="dk1"/>
                </a:solidFill>
                <a:latin typeface="Roboto Medium"/>
                <a:ea typeface="Roboto Medium"/>
                <a:cs typeface="Roboto Medium"/>
                <a:sym typeface="Roboto Medium"/>
              </a:rPr>
              <a:t>NIMIT GUPTA (102016056)</a:t>
            </a:r>
            <a:endParaRPr sz="3000">
              <a:solidFill>
                <a:schemeClr val="dk1"/>
              </a:solidFill>
              <a:latin typeface="Roboto Medium"/>
              <a:ea typeface="Roboto Medium"/>
              <a:cs typeface="Roboto Medium"/>
              <a:sym typeface="Roboto Medium"/>
            </a:endParaRPr>
          </a:p>
          <a:p>
            <a:pPr indent="0" lvl="0" marL="0" rtl="0" algn="l">
              <a:spcBef>
                <a:spcPts val="0"/>
              </a:spcBef>
              <a:spcAft>
                <a:spcPts val="0"/>
              </a:spcAft>
              <a:buNone/>
            </a:pPr>
            <a:r>
              <a:rPr lang="en-US" sz="3000">
                <a:solidFill>
                  <a:schemeClr val="dk1"/>
                </a:solidFill>
                <a:latin typeface="Roboto Medium"/>
                <a:ea typeface="Roboto Medium"/>
                <a:cs typeface="Roboto Medium"/>
                <a:sym typeface="Roboto Medium"/>
              </a:rPr>
              <a:t>NITISH KUMAR (102196010)</a:t>
            </a:r>
            <a:endParaRPr sz="3000">
              <a:solidFill>
                <a:schemeClr val="dk1"/>
              </a:solidFill>
              <a:latin typeface="Roboto Medium"/>
              <a:ea typeface="Roboto Medium"/>
              <a:cs typeface="Roboto Medium"/>
              <a:sym typeface="Roboto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2"/>
          <p:cNvSpPr txBox="1"/>
          <p:nvPr/>
        </p:nvSpPr>
        <p:spPr>
          <a:xfrm>
            <a:off x="0" y="0"/>
            <a:ext cx="18288000" cy="1116900"/>
          </a:xfrm>
          <a:prstGeom prst="rect">
            <a:avLst/>
          </a:prstGeom>
          <a:solidFill>
            <a:srgbClr val="434343"/>
          </a:solidFill>
          <a:ln>
            <a:noFill/>
          </a:ln>
        </p:spPr>
        <p:txBody>
          <a:bodyPr anchorCtr="0" anchor="t" bIns="0" lIns="0" spcFirstLastPara="1" rIns="0" wrap="square" tIns="0">
            <a:noAutofit/>
          </a:bodyPr>
          <a:lstStyle/>
          <a:p>
            <a:pPr indent="0" lvl="0" marL="0" marR="0" rtl="0" algn="ctr">
              <a:lnSpc>
                <a:spcPct val="130000"/>
              </a:lnSpc>
              <a:spcBef>
                <a:spcPts val="0"/>
              </a:spcBef>
              <a:spcAft>
                <a:spcPts val="0"/>
              </a:spcAft>
              <a:buNone/>
            </a:pPr>
            <a:r>
              <a:rPr lang="en-US" sz="5500">
                <a:solidFill>
                  <a:schemeClr val="dk1"/>
                </a:solidFill>
                <a:latin typeface="Roboto Medium"/>
                <a:ea typeface="Roboto Medium"/>
                <a:cs typeface="Roboto Medium"/>
                <a:sym typeface="Roboto Medium"/>
              </a:rPr>
              <a:t>     </a:t>
            </a:r>
            <a:r>
              <a:rPr lang="en-US" sz="5500">
                <a:solidFill>
                  <a:schemeClr val="lt1"/>
                </a:solidFill>
                <a:latin typeface="Roboto Medium"/>
                <a:ea typeface="Roboto Medium"/>
                <a:cs typeface="Roboto Medium"/>
                <a:sym typeface="Roboto Medium"/>
              </a:rPr>
              <a:t> </a:t>
            </a:r>
            <a:r>
              <a:rPr lang="en-US" sz="5500">
                <a:solidFill>
                  <a:schemeClr val="lt1"/>
                </a:solidFill>
                <a:latin typeface="Roboto Medium"/>
                <a:ea typeface="Roboto Medium"/>
                <a:cs typeface="Roboto Medium"/>
                <a:sym typeface="Roboto Medium"/>
              </a:rPr>
              <a:t>Pr</a:t>
            </a:r>
            <a:r>
              <a:rPr lang="en-US" sz="5500">
                <a:solidFill>
                  <a:schemeClr val="lt1"/>
                </a:solidFill>
                <a:latin typeface="Roboto Medium"/>
                <a:ea typeface="Roboto Medium"/>
                <a:cs typeface="Roboto Medium"/>
                <a:sym typeface="Roboto Medium"/>
              </a:rPr>
              <a:t>o</a:t>
            </a:r>
            <a:r>
              <a:rPr lang="en-US" sz="5500">
                <a:solidFill>
                  <a:schemeClr val="lt1"/>
                </a:solidFill>
                <a:latin typeface="Roboto Medium"/>
                <a:ea typeface="Roboto Medium"/>
                <a:cs typeface="Roboto Medium"/>
                <a:sym typeface="Roboto Medium"/>
              </a:rPr>
              <a:t>ject Requirements</a:t>
            </a:r>
            <a:endParaRPr sz="5500">
              <a:solidFill>
                <a:schemeClr val="lt1"/>
              </a:solidFill>
              <a:latin typeface="Roboto Medium"/>
              <a:ea typeface="Roboto Medium"/>
              <a:cs typeface="Roboto Medium"/>
              <a:sym typeface="Roboto Medium"/>
            </a:endParaRPr>
          </a:p>
        </p:txBody>
      </p:sp>
      <p:sp>
        <p:nvSpPr>
          <p:cNvPr id="160" name="Google Shape;160;p22"/>
          <p:cNvSpPr txBox="1"/>
          <p:nvPr/>
        </p:nvSpPr>
        <p:spPr>
          <a:xfrm>
            <a:off x="0" y="2196950"/>
            <a:ext cx="8869500" cy="84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4000">
                <a:latin typeface="Roboto Medium"/>
                <a:ea typeface="Roboto Medium"/>
                <a:cs typeface="Roboto Medium"/>
                <a:sym typeface="Roboto Medium"/>
              </a:rPr>
              <a:t>Tools and Technologies Used</a:t>
            </a:r>
            <a:endParaRPr sz="4000">
              <a:latin typeface="Roboto Medium"/>
              <a:ea typeface="Roboto Medium"/>
              <a:cs typeface="Roboto Medium"/>
              <a:sym typeface="Roboto Medium"/>
            </a:endParaRPr>
          </a:p>
        </p:txBody>
      </p:sp>
      <p:sp>
        <p:nvSpPr>
          <p:cNvPr id="161" name="Google Shape;161;p22"/>
          <p:cNvSpPr txBox="1"/>
          <p:nvPr/>
        </p:nvSpPr>
        <p:spPr>
          <a:xfrm>
            <a:off x="428950" y="3853850"/>
            <a:ext cx="8317500" cy="480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Roboto"/>
                <a:ea typeface="Roboto"/>
                <a:cs typeface="Roboto"/>
                <a:sym typeface="Roboto"/>
              </a:rPr>
              <a:t>1. OpenCV: Python library of programming functions mainly aimed at real-time computer vision </a:t>
            </a:r>
            <a:endParaRPr sz="3000">
              <a:latin typeface="Roboto"/>
              <a:ea typeface="Roboto"/>
              <a:cs typeface="Roboto"/>
              <a:sym typeface="Roboto"/>
            </a:endParaRPr>
          </a:p>
          <a:p>
            <a:pPr indent="0" lvl="0" marL="0" rtl="0" algn="l">
              <a:spcBef>
                <a:spcPts val="0"/>
              </a:spcBef>
              <a:spcAft>
                <a:spcPts val="0"/>
              </a:spcAft>
              <a:buNone/>
            </a:pPr>
            <a:r>
              <a:rPr lang="en-US" sz="3000">
                <a:latin typeface="Roboto"/>
                <a:ea typeface="Roboto"/>
                <a:cs typeface="Roboto"/>
                <a:sym typeface="Roboto"/>
              </a:rPr>
              <a:t>2.</a:t>
            </a:r>
            <a:r>
              <a:rPr lang="en-US" sz="3000">
                <a:latin typeface="Roboto"/>
                <a:ea typeface="Roboto"/>
                <a:cs typeface="Roboto"/>
                <a:sym typeface="Roboto"/>
              </a:rPr>
              <a:t> </a:t>
            </a:r>
            <a:r>
              <a:rPr lang="en-US" sz="3000">
                <a:latin typeface="Roboto"/>
                <a:ea typeface="Roboto"/>
                <a:cs typeface="Roboto"/>
                <a:sym typeface="Roboto"/>
              </a:rPr>
              <a:t>Tensorflow, Keras: Python libraries for deep learning model implementation </a:t>
            </a:r>
            <a:endParaRPr sz="3000">
              <a:latin typeface="Roboto"/>
              <a:ea typeface="Roboto"/>
              <a:cs typeface="Roboto"/>
              <a:sym typeface="Roboto"/>
            </a:endParaRPr>
          </a:p>
          <a:p>
            <a:pPr indent="0" lvl="0" marL="0" rtl="0" algn="l">
              <a:spcBef>
                <a:spcPts val="0"/>
              </a:spcBef>
              <a:spcAft>
                <a:spcPts val="0"/>
              </a:spcAft>
              <a:buNone/>
            </a:pPr>
            <a:r>
              <a:rPr lang="en-US" sz="3000">
                <a:latin typeface="Roboto"/>
                <a:ea typeface="Roboto"/>
                <a:cs typeface="Roboto"/>
                <a:sym typeface="Roboto"/>
              </a:rPr>
              <a:t>3. AWS EC2 instance for processing </a:t>
            </a:r>
            <a:endParaRPr sz="3000">
              <a:latin typeface="Roboto"/>
              <a:ea typeface="Roboto"/>
              <a:cs typeface="Roboto"/>
              <a:sym typeface="Roboto"/>
            </a:endParaRPr>
          </a:p>
          <a:p>
            <a:pPr indent="0" lvl="0" marL="0" rtl="0" algn="l">
              <a:spcBef>
                <a:spcPts val="0"/>
              </a:spcBef>
              <a:spcAft>
                <a:spcPts val="0"/>
              </a:spcAft>
              <a:buNone/>
            </a:pPr>
            <a:r>
              <a:rPr lang="en-US" sz="3000">
                <a:latin typeface="Roboto"/>
                <a:ea typeface="Roboto"/>
                <a:cs typeface="Roboto"/>
                <a:sym typeface="Roboto"/>
              </a:rPr>
              <a:t>4. AWS S3 bucket: A public cloud storage resource available in Amazon Web Services' Simple Storage Service, for the database. </a:t>
            </a:r>
            <a:endParaRPr sz="3000">
              <a:latin typeface="Roboto"/>
              <a:ea typeface="Roboto"/>
              <a:cs typeface="Roboto"/>
              <a:sym typeface="Roboto"/>
            </a:endParaRPr>
          </a:p>
          <a:p>
            <a:pPr indent="0" lvl="0" marL="0" rtl="0" algn="l">
              <a:spcBef>
                <a:spcPts val="0"/>
              </a:spcBef>
              <a:spcAft>
                <a:spcPts val="0"/>
              </a:spcAft>
              <a:buNone/>
            </a:pPr>
            <a:r>
              <a:rPr lang="en-US" sz="3000">
                <a:latin typeface="Roboto"/>
                <a:ea typeface="Roboto"/>
                <a:cs typeface="Roboto"/>
                <a:sym typeface="Roboto"/>
              </a:rPr>
              <a:t>5. Languages: Python, C++</a:t>
            </a:r>
            <a:endParaRPr sz="3000">
              <a:latin typeface="Roboto"/>
              <a:ea typeface="Roboto"/>
              <a:cs typeface="Roboto"/>
              <a:sym typeface="Roboto"/>
            </a:endParaRPr>
          </a:p>
        </p:txBody>
      </p:sp>
      <p:sp>
        <p:nvSpPr>
          <p:cNvPr id="162" name="Google Shape;162;p22"/>
          <p:cNvSpPr txBox="1"/>
          <p:nvPr/>
        </p:nvSpPr>
        <p:spPr>
          <a:xfrm>
            <a:off x="8869575" y="1116900"/>
            <a:ext cx="9418500" cy="9170100"/>
          </a:xfrm>
          <a:prstGeom prst="rect">
            <a:avLst/>
          </a:prstGeom>
          <a:solidFill>
            <a:schemeClr val="dk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highlight>
                <a:schemeClr val="dk1"/>
              </a:highlight>
              <a:latin typeface="Calibri"/>
              <a:ea typeface="Calibri"/>
              <a:cs typeface="Calibri"/>
              <a:sym typeface="Calibri"/>
            </a:endParaRPr>
          </a:p>
        </p:txBody>
      </p:sp>
      <p:sp>
        <p:nvSpPr>
          <p:cNvPr id="163" name="Google Shape;163;p22"/>
          <p:cNvSpPr txBox="1"/>
          <p:nvPr/>
        </p:nvSpPr>
        <p:spPr>
          <a:xfrm>
            <a:off x="8727625" y="2220650"/>
            <a:ext cx="92928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4000">
                <a:solidFill>
                  <a:schemeClr val="lt1"/>
                </a:solidFill>
                <a:latin typeface="Roboto Medium"/>
                <a:ea typeface="Roboto Medium"/>
                <a:cs typeface="Roboto Medium"/>
                <a:sym typeface="Roboto Medium"/>
              </a:rPr>
              <a:t>Hardware</a:t>
            </a:r>
            <a:endParaRPr sz="4000">
              <a:solidFill>
                <a:schemeClr val="lt1"/>
              </a:solidFill>
              <a:latin typeface="Roboto Medium"/>
              <a:ea typeface="Roboto Medium"/>
              <a:cs typeface="Roboto Medium"/>
              <a:sym typeface="Roboto Medium"/>
            </a:endParaRPr>
          </a:p>
        </p:txBody>
      </p:sp>
      <p:sp>
        <p:nvSpPr>
          <p:cNvPr id="164" name="Google Shape;164;p22"/>
          <p:cNvSpPr txBox="1"/>
          <p:nvPr/>
        </p:nvSpPr>
        <p:spPr>
          <a:xfrm>
            <a:off x="10310275" y="3853850"/>
            <a:ext cx="6127500" cy="4802400"/>
          </a:xfrm>
          <a:prstGeom prst="rect">
            <a:avLst/>
          </a:prstGeom>
          <a:solidFill>
            <a:schemeClr val="dk1"/>
          </a:solid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lt1"/>
              </a:buClr>
              <a:buSzPts val="3000"/>
              <a:buFont typeface="Roboto"/>
              <a:buAutoNum type="arabicPeriod"/>
            </a:pPr>
            <a:r>
              <a:rPr lang="en-US" sz="3000">
                <a:solidFill>
                  <a:schemeClr val="lt1"/>
                </a:solidFill>
                <a:latin typeface="Roboto"/>
                <a:ea typeface="Roboto"/>
                <a:cs typeface="Roboto"/>
                <a:sym typeface="Roboto"/>
              </a:rPr>
              <a:t>Raspberry Pi 4</a:t>
            </a:r>
            <a:endParaRPr sz="3000">
              <a:solidFill>
                <a:schemeClr val="lt1"/>
              </a:solidFill>
              <a:latin typeface="Roboto"/>
              <a:ea typeface="Roboto"/>
              <a:cs typeface="Roboto"/>
              <a:sym typeface="Roboto"/>
            </a:endParaRPr>
          </a:p>
          <a:p>
            <a:pPr indent="-419100" lvl="0" marL="457200" rtl="0" algn="l">
              <a:spcBef>
                <a:spcPts val="0"/>
              </a:spcBef>
              <a:spcAft>
                <a:spcPts val="0"/>
              </a:spcAft>
              <a:buClr>
                <a:schemeClr val="lt1"/>
              </a:buClr>
              <a:buSzPts val="3000"/>
              <a:buFont typeface="Roboto"/>
              <a:buAutoNum type="arabicPeriod"/>
            </a:pPr>
            <a:r>
              <a:rPr lang="en-US" sz="3000">
                <a:solidFill>
                  <a:schemeClr val="lt1"/>
                </a:solidFill>
                <a:latin typeface="Roboto"/>
                <a:ea typeface="Roboto"/>
                <a:cs typeface="Roboto"/>
                <a:sym typeface="Roboto"/>
              </a:rPr>
              <a:t>Raspi Camera</a:t>
            </a:r>
            <a:endParaRPr sz="3000">
              <a:solidFill>
                <a:schemeClr val="lt1"/>
              </a:solidFill>
              <a:latin typeface="Roboto"/>
              <a:ea typeface="Roboto"/>
              <a:cs typeface="Roboto"/>
              <a:sym typeface="Roboto"/>
            </a:endParaRPr>
          </a:p>
          <a:p>
            <a:pPr indent="-419100" lvl="0" marL="457200" rtl="0" algn="l">
              <a:spcBef>
                <a:spcPts val="0"/>
              </a:spcBef>
              <a:spcAft>
                <a:spcPts val="0"/>
              </a:spcAft>
              <a:buClr>
                <a:schemeClr val="lt1"/>
              </a:buClr>
              <a:buSzPts val="3000"/>
              <a:buFont typeface="Roboto"/>
              <a:buAutoNum type="arabicPeriod"/>
            </a:pPr>
            <a:r>
              <a:rPr lang="en-US" sz="3000">
                <a:solidFill>
                  <a:schemeClr val="lt1"/>
                </a:solidFill>
                <a:latin typeface="Roboto"/>
                <a:ea typeface="Roboto"/>
                <a:cs typeface="Roboto"/>
                <a:sym typeface="Roboto"/>
              </a:rPr>
              <a:t>Electric Latch</a:t>
            </a:r>
            <a:endParaRPr sz="3000">
              <a:solidFill>
                <a:schemeClr val="lt1"/>
              </a:solidFill>
              <a:latin typeface="Roboto"/>
              <a:ea typeface="Roboto"/>
              <a:cs typeface="Roboto"/>
              <a:sym typeface="Roboto"/>
            </a:endParaRPr>
          </a:p>
          <a:p>
            <a:pPr indent="-419100" lvl="0" marL="457200" rtl="0" algn="l">
              <a:spcBef>
                <a:spcPts val="0"/>
              </a:spcBef>
              <a:spcAft>
                <a:spcPts val="0"/>
              </a:spcAft>
              <a:buClr>
                <a:schemeClr val="lt1"/>
              </a:buClr>
              <a:buSzPts val="3000"/>
              <a:buFont typeface="Roboto"/>
              <a:buAutoNum type="arabicPeriod"/>
            </a:pPr>
            <a:r>
              <a:rPr lang="en-US" sz="3000">
                <a:solidFill>
                  <a:schemeClr val="lt1"/>
                </a:solidFill>
                <a:latin typeface="Roboto"/>
                <a:ea typeface="Roboto"/>
                <a:cs typeface="Roboto"/>
                <a:sym typeface="Roboto"/>
              </a:rPr>
              <a:t>AC DC power Supply Module</a:t>
            </a:r>
            <a:endParaRPr sz="3000">
              <a:solidFill>
                <a:schemeClr val="lt1"/>
              </a:solidFill>
              <a:latin typeface="Roboto"/>
              <a:ea typeface="Roboto"/>
              <a:cs typeface="Roboto"/>
              <a:sym typeface="Roboto"/>
            </a:endParaRPr>
          </a:p>
          <a:p>
            <a:pPr indent="-419100" lvl="0" marL="457200" rtl="0" algn="l">
              <a:spcBef>
                <a:spcPts val="0"/>
              </a:spcBef>
              <a:spcAft>
                <a:spcPts val="0"/>
              </a:spcAft>
              <a:buClr>
                <a:schemeClr val="lt1"/>
              </a:buClr>
              <a:buSzPts val="3000"/>
              <a:buFont typeface="Roboto"/>
              <a:buAutoNum type="arabicPeriod"/>
            </a:pPr>
            <a:r>
              <a:rPr lang="en-US" sz="3000">
                <a:solidFill>
                  <a:schemeClr val="lt1"/>
                </a:solidFill>
                <a:latin typeface="Roboto"/>
                <a:ea typeface="Roboto"/>
                <a:cs typeface="Roboto"/>
                <a:sym typeface="Roboto"/>
              </a:rPr>
              <a:t>1 Channel 5V Relay Module</a:t>
            </a:r>
            <a:endParaRPr sz="3000">
              <a:solidFill>
                <a:schemeClr val="lt1"/>
              </a:solidFill>
              <a:latin typeface="Roboto"/>
              <a:ea typeface="Roboto"/>
              <a:cs typeface="Roboto"/>
              <a:sym typeface="Roboto"/>
            </a:endParaRPr>
          </a:p>
          <a:p>
            <a:pPr indent="-419100" lvl="0" marL="457200" rtl="0" algn="l">
              <a:spcBef>
                <a:spcPts val="0"/>
              </a:spcBef>
              <a:spcAft>
                <a:spcPts val="0"/>
              </a:spcAft>
              <a:buClr>
                <a:schemeClr val="lt1"/>
              </a:buClr>
              <a:buSzPts val="3000"/>
              <a:buFont typeface="Roboto"/>
              <a:buAutoNum type="arabicPeriod"/>
            </a:pPr>
            <a:r>
              <a:rPr lang="en-US" sz="3000">
                <a:solidFill>
                  <a:schemeClr val="lt1"/>
                </a:solidFill>
                <a:latin typeface="Roboto"/>
                <a:ea typeface="Roboto"/>
                <a:cs typeface="Roboto"/>
                <a:sym typeface="Roboto"/>
              </a:rPr>
              <a:t>RF Relay</a:t>
            </a:r>
            <a:endParaRPr sz="3000">
              <a:solidFill>
                <a:schemeClr val="lt1"/>
              </a:solidFill>
              <a:latin typeface="Roboto"/>
              <a:ea typeface="Roboto"/>
              <a:cs typeface="Roboto"/>
              <a:sym typeface="Roboto"/>
            </a:endParaRPr>
          </a:p>
          <a:p>
            <a:pPr indent="-419100" lvl="0" marL="457200" rtl="0" algn="l">
              <a:spcBef>
                <a:spcPts val="0"/>
              </a:spcBef>
              <a:spcAft>
                <a:spcPts val="0"/>
              </a:spcAft>
              <a:buClr>
                <a:schemeClr val="lt1"/>
              </a:buClr>
              <a:buSzPts val="3000"/>
              <a:buFont typeface="Roboto"/>
              <a:buAutoNum type="arabicPeriod"/>
            </a:pPr>
            <a:r>
              <a:rPr lang="en-US" sz="3000">
                <a:solidFill>
                  <a:schemeClr val="lt1"/>
                </a:solidFill>
                <a:latin typeface="Roboto"/>
                <a:ea typeface="Roboto"/>
                <a:cs typeface="Roboto"/>
                <a:sym typeface="Roboto"/>
              </a:rPr>
              <a:t>Breadboard</a:t>
            </a:r>
            <a:endParaRPr sz="3000">
              <a:solidFill>
                <a:schemeClr val="lt1"/>
              </a:solidFill>
              <a:latin typeface="Roboto"/>
              <a:ea typeface="Roboto"/>
              <a:cs typeface="Roboto"/>
              <a:sym typeface="Roboto"/>
            </a:endParaRPr>
          </a:p>
          <a:p>
            <a:pPr indent="-419100" lvl="0" marL="457200" rtl="0" algn="l">
              <a:spcBef>
                <a:spcPts val="0"/>
              </a:spcBef>
              <a:spcAft>
                <a:spcPts val="0"/>
              </a:spcAft>
              <a:buClr>
                <a:schemeClr val="lt1"/>
              </a:buClr>
              <a:buSzPts val="3000"/>
              <a:buFont typeface="Roboto"/>
              <a:buAutoNum type="arabicPeriod"/>
            </a:pPr>
            <a:r>
              <a:rPr lang="en-US" sz="3000">
                <a:solidFill>
                  <a:schemeClr val="lt1"/>
                </a:solidFill>
                <a:latin typeface="Roboto"/>
                <a:ea typeface="Roboto"/>
                <a:cs typeface="Roboto"/>
                <a:sym typeface="Roboto"/>
              </a:rPr>
              <a:t>Buzzer</a:t>
            </a:r>
            <a:endParaRPr sz="3000">
              <a:solidFill>
                <a:schemeClr val="lt1"/>
              </a:solidFill>
              <a:latin typeface="Roboto"/>
              <a:ea typeface="Roboto"/>
              <a:cs typeface="Roboto"/>
              <a:sym typeface="Roboto"/>
            </a:endParaRPr>
          </a:p>
          <a:p>
            <a:pPr indent="-419100" lvl="0" marL="457200" rtl="0" algn="l">
              <a:spcBef>
                <a:spcPts val="0"/>
              </a:spcBef>
              <a:spcAft>
                <a:spcPts val="0"/>
              </a:spcAft>
              <a:buClr>
                <a:schemeClr val="lt1"/>
              </a:buClr>
              <a:buSzPts val="3000"/>
              <a:buFont typeface="Roboto"/>
              <a:buAutoNum type="arabicPeriod"/>
            </a:pPr>
            <a:r>
              <a:rPr lang="en-US" sz="3000">
                <a:solidFill>
                  <a:schemeClr val="lt1"/>
                </a:solidFill>
                <a:latin typeface="Roboto"/>
                <a:ea typeface="Roboto"/>
                <a:cs typeface="Roboto"/>
                <a:sym typeface="Roboto"/>
              </a:rPr>
              <a:t>Proximity Sensor</a:t>
            </a:r>
            <a:endParaRPr sz="3000">
              <a:solidFill>
                <a:schemeClr val="lt1"/>
              </a:solidFill>
              <a:latin typeface="Roboto"/>
              <a:ea typeface="Roboto"/>
              <a:cs typeface="Roboto"/>
              <a:sym typeface="Roboto"/>
            </a:endParaRPr>
          </a:p>
          <a:p>
            <a:pPr indent="0" lvl="0" marL="0" rtl="0" algn="l">
              <a:spcBef>
                <a:spcPts val="0"/>
              </a:spcBef>
              <a:spcAft>
                <a:spcPts val="0"/>
              </a:spcAft>
              <a:buNone/>
            </a:pPr>
            <a:r>
              <a:t/>
            </a:r>
            <a:endParaRPr sz="3000">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1"/>
                                        </p:tgtEl>
                                        <p:attrNameLst>
                                          <p:attrName>style.visibility</p:attrName>
                                        </p:attrNameLst>
                                      </p:cBhvr>
                                      <p:to>
                                        <p:strVal val="visible"/>
                                      </p:to>
                                    </p:set>
                                    <p:anim calcmode="lin" valueType="num">
                                      <p:cBhvr additive="base">
                                        <p:cTn dur="1000"/>
                                        <p:tgtEl>
                                          <p:spTgt spid="16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64"/>
                                        </p:tgtEl>
                                        <p:attrNameLst>
                                          <p:attrName>style.visibility</p:attrName>
                                        </p:attrNameLst>
                                      </p:cBhvr>
                                      <p:to>
                                        <p:strVal val="visible"/>
                                      </p:to>
                                    </p:set>
                                    <p:anim calcmode="lin" valueType="num">
                                      <p:cBhvr additive="base">
                                        <p:cTn dur="1000"/>
                                        <p:tgtEl>
                                          <p:spTgt spid="16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23"/>
          <p:cNvPicPr preferRelativeResize="0"/>
          <p:nvPr/>
        </p:nvPicPr>
        <p:blipFill rotWithShape="1">
          <a:blip r:embed="rId3">
            <a:alphaModFix/>
          </a:blip>
          <a:srcRect b="15650" l="0" r="0" t="0"/>
          <a:stretch/>
        </p:blipFill>
        <p:spPr>
          <a:xfrm>
            <a:off x="0" y="0"/>
            <a:ext cx="18288000" cy="10287000"/>
          </a:xfrm>
          <a:prstGeom prst="rect">
            <a:avLst/>
          </a:prstGeom>
          <a:noFill/>
          <a:ln>
            <a:noFill/>
          </a:ln>
        </p:spPr>
      </p:pic>
      <p:sp>
        <p:nvSpPr>
          <p:cNvPr id="170" name="Google Shape;170;p23"/>
          <p:cNvSpPr txBox="1"/>
          <p:nvPr/>
        </p:nvSpPr>
        <p:spPr>
          <a:xfrm>
            <a:off x="6653800" y="4799965"/>
            <a:ext cx="10840500" cy="215400"/>
          </a:xfrm>
          <a:prstGeom prst="rect">
            <a:avLst/>
          </a:prstGeom>
          <a:noFill/>
          <a:ln>
            <a:noFill/>
          </a:ln>
        </p:spPr>
        <p:txBody>
          <a:bodyPr anchorCtr="0" anchor="t" bIns="0" lIns="0" spcFirstLastPara="1" rIns="0" wrap="square" tIns="0">
            <a:spAutoFit/>
          </a:bodyPr>
          <a:lstStyle/>
          <a:p>
            <a:pPr indent="0" lvl="0" marL="0" marR="0" rtl="0" algn="r">
              <a:lnSpc>
                <a:spcPct val="130000"/>
              </a:lnSpc>
              <a:spcBef>
                <a:spcPts val="0"/>
              </a:spcBef>
              <a:spcAft>
                <a:spcPts val="0"/>
              </a:spcAft>
              <a:buNone/>
            </a:pPr>
            <a:r>
              <a:t/>
            </a:r>
            <a:endParaRPr/>
          </a:p>
        </p:txBody>
      </p:sp>
      <p:sp>
        <p:nvSpPr>
          <p:cNvPr id="171" name="Google Shape;171;p23"/>
          <p:cNvSpPr txBox="1"/>
          <p:nvPr/>
        </p:nvSpPr>
        <p:spPr>
          <a:xfrm>
            <a:off x="854250" y="987050"/>
            <a:ext cx="7435500" cy="11082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None/>
            </a:pPr>
            <a:r>
              <a:rPr lang="en-US" sz="6000">
                <a:solidFill>
                  <a:schemeClr val="lt1"/>
                </a:solidFill>
                <a:latin typeface="Roboto Medium"/>
                <a:ea typeface="Roboto Medium"/>
                <a:cs typeface="Roboto Medium"/>
                <a:sym typeface="Roboto Medium"/>
              </a:rPr>
              <a:t>Project Outcome</a:t>
            </a:r>
            <a:endParaRPr>
              <a:solidFill>
                <a:schemeClr val="lt1"/>
              </a:solidFill>
            </a:endParaRPr>
          </a:p>
        </p:txBody>
      </p:sp>
      <p:sp>
        <p:nvSpPr>
          <p:cNvPr id="172" name="Google Shape;172;p23"/>
          <p:cNvSpPr txBox="1"/>
          <p:nvPr/>
        </p:nvSpPr>
        <p:spPr>
          <a:xfrm>
            <a:off x="854250" y="2434675"/>
            <a:ext cx="7435500" cy="5625900"/>
          </a:xfrm>
          <a:prstGeom prst="rect">
            <a:avLst/>
          </a:prstGeom>
          <a:noFill/>
          <a:ln>
            <a:noFill/>
          </a:ln>
        </p:spPr>
        <p:txBody>
          <a:bodyPr anchorCtr="0" anchor="t" bIns="91425" lIns="91425" spcFirstLastPara="1" rIns="91425" wrap="square" tIns="91425">
            <a:spAutoFit/>
          </a:bodyPr>
          <a:lstStyle/>
          <a:p>
            <a:pPr indent="-393700" lvl="0" marL="457200" rtl="0" algn="just">
              <a:lnSpc>
                <a:spcPct val="139958"/>
              </a:lnSpc>
              <a:spcBef>
                <a:spcPts val="0"/>
              </a:spcBef>
              <a:spcAft>
                <a:spcPts val="0"/>
              </a:spcAft>
              <a:buClr>
                <a:schemeClr val="lt1"/>
              </a:buClr>
              <a:buSzPts val="2600"/>
              <a:buFont typeface="Roboto"/>
              <a:buChar char="●"/>
            </a:pPr>
            <a:r>
              <a:rPr lang="en-US" sz="2600">
                <a:solidFill>
                  <a:schemeClr val="lt1"/>
                </a:solidFill>
                <a:latin typeface="Roboto"/>
                <a:ea typeface="Roboto"/>
                <a:cs typeface="Roboto"/>
                <a:sym typeface="Roboto"/>
              </a:rPr>
              <a:t>The major outcome of our project will be a two-factor lock which will be easy and </a:t>
            </a:r>
            <a:r>
              <a:rPr lang="en-US" sz="2600">
                <a:solidFill>
                  <a:schemeClr val="lt1"/>
                </a:solidFill>
                <a:latin typeface="Roboto"/>
                <a:ea typeface="Roboto"/>
                <a:cs typeface="Roboto"/>
                <a:sym typeface="Roboto"/>
              </a:rPr>
              <a:t>convenient </a:t>
            </a:r>
            <a:r>
              <a:rPr lang="en-US" sz="2600">
                <a:solidFill>
                  <a:schemeClr val="lt1"/>
                </a:solidFill>
                <a:latin typeface="Roboto"/>
                <a:ea typeface="Roboto"/>
                <a:cs typeface="Roboto"/>
                <a:sym typeface="Roboto"/>
              </a:rPr>
              <a:t>to use as well as </a:t>
            </a:r>
            <a:r>
              <a:rPr lang="en-US" sz="2600">
                <a:solidFill>
                  <a:schemeClr val="lt1"/>
                </a:solidFill>
                <a:latin typeface="Roboto"/>
                <a:ea typeface="Roboto"/>
                <a:cs typeface="Roboto"/>
                <a:sym typeface="Roboto"/>
              </a:rPr>
              <a:t>safe</a:t>
            </a:r>
            <a:r>
              <a:rPr lang="en-US" sz="2600">
                <a:solidFill>
                  <a:schemeClr val="lt1"/>
                </a:solidFill>
                <a:latin typeface="Roboto"/>
                <a:ea typeface="Roboto"/>
                <a:cs typeface="Roboto"/>
                <a:sym typeface="Roboto"/>
              </a:rPr>
              <a:t> for visually disabled people. </a:t>
            </a:r>
            <a:endParaRPr sz="2600">
              <a:solidFill>
                <a:schemeClr val="lt1"/>
              </a:solidFill>
              <a:latin typeface="Roboto"/>
              <a:ea typeface="Roboto"/>
              <a:cs typeface="Roboto"/>
              <a:sym typeface="Roboto"/>
            </a:endParaRPr>
          </a:p>
          <a:p>
            <a:pPr indent="0" lvl="0" marL="0" rtl="0" algn="just">
              <a:lnSpc>
                <a:spcPct val="139958"/>
              </a:lnSpc>
              <a:spcBef>
                <a:spcPts val="0"/>
              </a:spcBef>
              <a:spcAft>
                <a:spcPts val="0"/>
              </a:spcAft>
              <a:buNone/>
            </a:pPr>
            <a:r>
              <a:t/>
            </a:r>
            <a:endParaRPr sz="2600">
              <a:solidFill>
                <a:schemeClr val="lt1"/>
              </a:solidFill>
              <a:latin typeface="Roboto"/>
              <a:ea typeface="Roboto"/>
              <a:cs typeface="Roboto"/>
              <a:sym typeface="Roboto"/>
            </a:endParaRPr>
          </a:p>
          <a:p>
            <a:pPr indent="-393700" lvl="0" marL="457200" rtl="0" algn="just">
              <a:lnSpc>
                <a:spcPct val="139958"/>
              </a:lnSpc>
              <a:spcBef>
                <a:spcPts val="0"/>
              </a:spcBef>
              <a:spcAft>
                <a:spcPts val="0"/>
              </a:spcAft>
              <a:buClr>
                <a:schemeClr val="lt1"/>
              </a:buClr>
              <a:buSzPts val="2600"/>
              <a:buFont typeface="Roboto"/>
              <a:buChar char="●"/>
            </a:pPr>
            <a:r>
              <a:rPr lang="en-US" sz="2600">
                <a:solidFill>
                  <a:schemeClr val="lt1"/>
                </a:solidFill>
                <a:latin typeface="Roboto"/>
                <a:ea typeface="Roboto"/>
                <a:cs typeface="Roboto"/>
                <a:sym typeface="Roboto"/>
              </a:rPr>
              <a:t>This well authenticated secure locking system will use two modules-face recognition and hand gesture recognition.Upon accurate hand gesture and pattern recognition, the lock will be triggered and will accordingly be unlocked.</a:t>
            </a:r>
            <a:endParaRPr sz="2600">
              <a:solidFill>
                <a:schemeClr val="lt1"/>
              </a:solidFill>
              <a:latin typeface="Roboto"/>
              <a:ea typeface="Roboto"/>
              <a:cs typeface="Roboto"/>
              <a:sym typeface="Roboto"/>
            </a:endParaRPr>
          </a:p>
        </p:txBody>
      </p:sp>
      <p:pic>
        <p:nvPicPr>
          <p:cNvPr id="173" name="Google Shape;173;p23"/>
          <p:cNvPicPr preferRelativeResize="0"/>
          <p:nvPr/>
        </p:nvPicPr>
        <p:blipFill rotWithShape="1">
          <a:blip r:embed="rId4">
            <a:alphaModFix/>
          </a:blip>
          <a:srcRect b="0" l="0" r="0" t="0"/>
          <a:stretch/>
        </p:blipFill>
        <p:spPr>
          <a:xfrm>
            <a:off x="8947300" y="-50"/>
            <a:ext cx="9340524" cy="5072475"/>
          </a:xfrm>
          <a:prstGeom prst="rect">
            <a:avLst/>
          </a:prstGeom>
          <a:noFill/>
          <a:ln>
            <a:noFill/>
          </a:ln>
        </p:spPr>
      </p:pic>
      <p:pic>
        <p:nvPicPr>
          <p:cNvPr id="174" name="Google Shape;174;p23"/>
          <p:cNvPicPr preferRelativeResize="0"/>
          <p:nvPr/>
        </p:nvPicPr>
        <p:blipFill rotWithShape="1">
          <a:blip r:embed="rId5">
            <a:alphaModFix/>
          </a:blip>
          <a:srcRect b="0" l="849" r="1494" t="0"/>
          <a:stretch/>
        </p:blipFill>
        <p:spPr>
          <a:xfrm>
            <a:off x="8947300" y="5072425"/>
            <a:ext cx="9269626" cy="52145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8" name="Shape 178"/>
        <p:cNvGrpSpPr/>
        <p:nvPr/>
      </p:nvGrpSpPr>
      <p:grpSpPr>
        <a:xfrm>
          <a:off x="0" y="0"/>
          <a:ext cx="0" cy="0"/>
          <a:chOff x="0" y="0"/>
          <a:chExt cx="0" cy="0"/>
        </a:xfrm>
      </p:grpSpPr>
      <p:sp>
        <p:nvSpPr>
          <p:cNvPr id="179" name="Google Shape;179;p24"/>
          <p:cNvSpPr txBox="1"/>
          <p:nvPr/>
        </p:nvSpPr>
        <p:spPr>
          <a:xfrm>
            <a:off x="7064929" y="3070225"/>
            <a:ext cx="9051300" cy="2154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t/>
            </a:r>
            <a:endParaRPr/>
          </a:p>
        </p:txBody>
      </p:sp>
      <p:graphicFrame>
        <p:nvGraphicFramePr>
          <p:cNvPr id="180" name="Google Shape;180;p24"/>
          <p:cNvGraphicFramePr/>
          <p:nvPr/>
        </p:nvGraphicFramePr>
        <p:xfrm>
          <a:off x="480138" y="139050"/>
          <a:ext cx="3000000" cy="3000000"/>
        </p:xfrm>
        <a:graphic>
          <a:graphicData uri="http://schemas.openxmlformats.org/drawingml/2006/table">
            <a:tbl>
              <a:tblPr>
                <a:noFill/>
                <a:tableStyleId>{3BCD2C49-6A1C-48CD-90AE-66ADFEEAF951}</a:tableStyleId>
              </a:tblPr>
              <a:tblGrid>
                <a:gridCol w="586500"/>
                <a:gridCol w="3242925"/>
                <a:gridCol w="1682625"/>
                <a:gridCol w="641450"/>
                <a:gridCol w="641450"/>
                <a:gridCol w="641450"/>
                <a:gridCol w="641450"/>
                <a:gridCol w="641450"/>
                <a:gridCol w="641450"/>
                <a:gridCol w="641450"/>
                <a:gridCol w="641450"/>
                <a:gridCol w="641450"/>
                <a:gridCol w="703650"/>
                <a:gridCol w="703650"/>
                <a:gridCol w="703650"/>
                <a:gridCol w="703650"/>
                <a:gridCol w="703650"/>
                <a:gridCol w="703650"/>
                <a:gridCol w="703650"/>
                <a:gridCol w="734225"/>
                <a:gridCol w="439375"/>
              </a:tblGrid>
              <a:tr h="1446825">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Sr.</a:t>
                      </a:r>
                      <a:endParaRPr sz="2300">
                        <a:solidFill>
                          <a:schemeClr val="lt1"/>
                        </a:solidFill>
                        <a:latin typeface="Times New Roman"/>
                        <a:ea typeface="Times New Roman"/>
                        <a:cs typeface="Times New Roman"/>
                        <a:sym typeface="Times New Roman"/>
                      </a:endParaRPr>
                    </a:p>
                    <a:p>
                      <a:pPr indent="0" lvl="0" marL="50800" rtl="0" algn="l">
                        <a:lnSpc>
                          <a:spcPct val="115000"/>
                        </a:lnSpc>
                        <a:spcBef>
                          <a:spcPts val="200"/>
                        </a:spcBef>
                        <a:spcAft>
                          <a:spcPts val="0"/>
                        </a:spcAft>
                        <a:buNone/>
                      </a:pPr>
                      <a:r>
                        <a:rPr lang="en-US" sz="2300">
                          <a:solidFill>
                            <a:schemeClr val="lt1"/>
                          </a:solidFill>
                          <a:latin typeface="Times New Roman"/>
                          <a:ea typeface="Times New Roman"/>
                          <a:cs typeface="Times New Roman"/>
                          <a:sym typeface="Times New Roman"/>
                        </a:rPr>
                        <a:t>No.</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762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Activity</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381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Month</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76200" rtl="0" algn="l">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Feb</a:t>
                      </a:r>
                      <a:endParaRPr sz="2200">
                        <a:solidFill>
                          <a:schemeClr val="lt1"/>
                        </a:solidFill>
                        <a:latin typeface="Times New Roman"/>
                        <a:ea typeface="Times New Roman"/>
                        <a:cs typeface="Times New Roman"/>
                        <a:sym typeface="Times New Roman"/>
                      </a:endParaRPr>
                    </a:p>
                    <a:p>
                      <a:pPr indent="0" lvl="0" marL="76200" rtl="0" algn="l">
                        <a:lnSpc>
                          <a:spcPct val="115000"/>
                        </a:lnSpc>
                        <a:spcBef>
                          <a:spcPts val="500"/>
                        </a:spcBef>
                        <a:spcAft>
                          <a:spcPts val="0"/>
                        </a:spcAft>
                        <a:buNone/>
                      </a:pPr>
                      <a:r>
                        <a:rPr lang="en-US" sz="2200">
                          <a:solidFill>
                            <a:schemeClr val="lt1"/>
                          </a:solidFill>
                          <a:latin typeface="Times New Roman"/>
                          <a:ea typeface="Times New Roman"/>
                          <a:cs typeface="Times New Roman"/>
                          <a:sym typeface="Times New Roman"/>
                        </a:rPr>
                        <a:t>Apr</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gridSpan="4">
                  <a:txBody>
                    <a:bodyPr/>
                    <a:lstStyle/>
                    <a:p>
                      <a:pPr indent="0" lvl="0" marL="76200" rtl="0" algn="l">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May-Jun</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hMerge="1"/>
                <a:tc hMerge="1"/>
                <a:tc gridSpan="4">
                  <a:txBody>
                    <a:bodyPr/>
                    <a:lstStyle/>
                    <a:p>
                      <a:pPr indent="0" lvl="0" marL="76200" rtl="0" algn="l">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Jul-Aug</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hMerge="1"/>
                <a:tc hMerge="1"/>
                <a:tc gridSpan="4">
                  <a:txBody>
                    <a:bodyPr/>
                    <a:lstStyle/>
                    <a:p>
                      <a:pPr indent="0" lvl="0" marL="76200" rtl="0" algn="l">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Sep-Oct</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hMerge="1"/>
                <a:tc hMerge="1"/>
                <a:tc gridSpan="4">
                  <a:txBody>
                    <a:bodyPr/>
                    <a:lstStyle/>
                    <a:p>
                      <a:pPr indent="0" lvl="0" marL="88900" rtl="0" algn="l">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Nov-Dec</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hMerge="1"/>
                <a:tc hMerge="1"/>
              </a:tr>
              <a:tr h="423250">
                <a:tc vMerge="1"/>
                <a:tc vMerge="1"/>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2</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3</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4</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5</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6</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7</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8</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9</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10</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11</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12</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13</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14</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15</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16</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17</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50800" rtl="0" algn="l">
                        <a:lnSpc>
                          <a:spcPct val="115000"/>
                        </a:lnSpc>
                        <a:spcBef>
                          <a:spcPts val="0"/>
                        </a:spcBef>
                        <a:spcAft>
                          <a:spcPts val="0"/>
                        </a:spcAft>
                        <a:buNone/>
                      </a:pPr>
                      <a:r>
                        <a:rPr lang="en-US" sz="2000">
                          <a:solidFill>
                            <a:schemeClr val="lt1"/>
                          </a:solidFill>
                          <a:latin typeface="Times New Roman"/>
                          <a:ea typeface="Times New Roman"/>
                          <a:cs typeface="Times New Roman"/>
                          <a:sym typeface="Times New Roman"/>
                        </a:rPr>
                        <a:t>18</a:t>
                      </a:r>
                      <a:endParaRPr sz="20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1475">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1</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Project planning  and study of hardware, software requirements</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127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Plan</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856925">
                <a:tc vMerge="1"/>
                <a:tc vMerge="1"/>
                <a:tc>
                  <a:txBody>
                    <a:bodyPr/>
                    <a:lstStyle/>
                    <a:p>
                      <a:pPr indent="0" lvl="0" marL="381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Actual</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CC00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1475">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2</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Face recognition module development</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127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Plan</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61900">
                <a:tc vMerge="1"/>
                <a:tc vMerge="1"/>
                <a:tc>
                  <a:txBody>
                    <a:bodyPr/>
                    <a:lstStyle/>
                    <a:p>
                      <a:pPr indent="0" lvl="0" marL="381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Actual</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1475">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3</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Gesture module development</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127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Plan</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61900">
                <a:tc vMerge="1"/>
                <a:tc vMerge="1"/>
                <a:tc>
                  <a:txBody>
                    <a:bodyPr/>
                    <a:lstStyle/>
                    <a:p>
                      <a:pPr indent="0" lvl="0" marL="381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Actual</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1475">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4</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762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Design Optimisation and Modifications</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127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Plan</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61900">
                <a:tc vMerge="1"/>
                <a:tc vMerge="1"/>
                <a:tc>
                  <a:txBody>
                    <a:bodyPr/>
                    <a:lstStyle/>
                    <a:p>
                      <a:pPr indent="0" lvl="0" marL="381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Actual</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101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101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10101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1475">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5</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762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Circuit designing ,Raspberry Pi code</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127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Plan</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61900">
                <a:tc vMerge="1"/>
                <a:tc vMerge="1"/>
                <a:tc>
                  <a:txBody>
                    <a:bodyPr/>
                    <a:lstStyle/>
                    <a:p>
                      <a:pPr indent="0" lvl="0" marL="381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Actual</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1475">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6</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12700" lvl="0" marL="762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Integration between hardware	and  web services</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127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Plan</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856925">
                <a:tc vMerge="1"/>
                <a:tc vMerge="1"/>
                <a:tc>
                  <a:txBody>
                    <a:bodyPr/>
                    <a:lstStyle/>
                    <a:p>
                      <a:pPr indent="0" lvl="0" marL="381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Actual</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1475">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7</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762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Testing and Modification</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127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Plan</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451475">
                <a:tc vMerge="1"/>
                <a:tc vMerge="1"/>
                <a:tc>
                  <a:txBody>
                    <a:bodyPr/>
                    <a:lstStyle/>
                    <a:p>
                      <a:pPr indent="0" lvl="0" marL="381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Actual</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1"/>
                    </a:solidFill>
                  </a:tcPr>
                </a:tc>
              </a:tr>
              <a:tr h="451475">
                <a:tc rowSpan="2">
                  <a:txBody>
                    <a:bodyPr/>
                    <a:lstStyle/>
                    <a:p>
                      <a:pPr indent="0" lvl="0" marL="508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8</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rowSpan="2">
                  <a:txBody>
                    <a:bodyPr/>
                    <a:lstStyle/>
                    <a:p>
                      <a:pPr indent="0" lvl="0" marL="76200" rtl="0" algn="l">
                        <a:lnSpc>
                          <a:spcPct val="115000"/>
                        </a:lnSpc>
                        <a:spcBef>
                          <a:spcPts val="0"/>
                        </a:spcBef>
                        <a:spcAft>
                          <a:spcPts val="0"/>
                        </a:spcAft>
                        <a:buNone/>
                      </a:pPr>
                      <a:r>
                        <a:rPr lang="en-US" sz="2300">
                          <a:solidFill>
                            <a:schemeClr val="lt1"/>
                          </a:solidFill>
                          <a:latin typeface="Times New Roman"/>
                          <a:ea typeface="Times New Roman"/>
                          <a:cs typeface="Times New Roman"/>
                          <a:sym typeface="Times New Roman"/>
                        </a:rPr>
                        <a:t>Final Report</a:t>
                      </a:r>
                      <a:endParaRPr sz="23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127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Plan</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00FF00"/>
                    </a:solidFill>
                  </a:tcPr>
                </a:tc>
              </a:tr>
              <a:tr h="451475">
                <a:tc vMerge="1"/>
                <a:tc vMerge="1"/>
                <a:tc>
                  <a:txBody>
                    <a:bodyPr/>
                    <a:lstStyle/>
                    <a:p>
                      <a:pPr indent="0" lvl="0" marL="38100" rtl="0" algn="ctr">
                        <a:lnSpc>
                          <a:spcPct val="115000"/>
                        </a:lnSpc>
                        <a:spcBef>
                          <a:spcPts val="0"/>
                        </a:spcBef>
                        <a:spcAft>
                          <a:spcPts val="0"/>
                        </a:spcAft>
                        <a:buNone/>
                      </a:pPr>
                      <a:r>
                        <a:rPr lang="en-US" sz="2200">
                          <a:solidFill>
                            <a:schemeClr val="lt1"/>
                          </a:solidFill>
                          <a:latin typeface="Times New Roman"/>
                          <a:ea typeface="Times New Roman"/>
                          <a:cs typeface="Times New Roman"/>
                          <a:sym typeface="Times New Roman"/>
                        </a:rPr>
                        <a:t>Actual</a:t>
                      </a:r>
                      <a:endParaRPr sz="2200">
                        <a:solidFill>
                          <a:schemeClr val="lt1"/>
                        </a:solidFill>
                        <a:latin typeface="Times New Roman"/>
                        <a:ea typeface="Times New Roman"/>
                        <a:cs typeface="Times New Roman"/>
                        <a:sym typeface="Times New Roman"/>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38100" marB="38100" marR="38100" marL="3810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1D5DB"/>
        </a:solidFill>
      </p:bgPr>
    </p:bg>
    <p:spTree>
      <p:nvGrpSpPr>
        <p:cNvPr id="184" name="Shape 184"/>
        <p:cNvGrpSpPr/>
        <p:nvPr/>
      </p:nvGrpSpPr>
      <p:grpSpPr>
        <a:xfrm>
          <a:off x="0" y="0"/>
          <a:ext cx="0" cy="0"/>
          <a:chOff x="0" y="0"/>
          <a:chExt cx="0" cy="0"/>
        </a:xfrm>
      </p:grpSpPr>
      <p:sp>
        <p:nvSpPr>
          <p:cNvPr id="185" name="Google Shape;185;p25"/>
          <p:cNvSpPr txBox="1"/>
          <p:nvPr/>
        </p:nvSpPr>
        <p:spPr>
          <a:xfrm>
            <a:off x="11789329" y="3135524"/>
            <a:ext cx="5469900" cy="2154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t/>
            </a:r>
            <a:endParaRPr/>
          </a:p>
        </p:txBody>
      </p:sp>
      <p:graphicFrame>
        <p:nvGraphicFramePr>
          <p:cNvPr id="186" name="Google Shape;186;p25"/>
          <p:cNvGraphicFramePr/>
          <p:nvPr/>
        </p:nvGraphicFramePr>
        <p:xfrm>
          <a:off x="65800" y="1338175"/>
          <a:ext cx="3000000" cy="3000000"/>
        </p:xfrm>
        <a:graphic>
          <a:graphicData uri="http://schemas.openxmlformats.org/drawingml/2006/table">
            <a:tbl>
              <a:tblPr>
                <a:noFill/>
                <a:tableStyleId>{3BCD2C49-6A1C-48CD-90AE-66ADFEEAF951}</a:tableStyleId>
              </a:tblPr>
              <a:tblGrid>
                <a:gridCol w="1864300"/>
                <a:gridCol w="9483450"/>
                <a:gridCol w="6808650"/>
              </a:tblGrid>
              <a:tr h="976425">
                <a:tc>
                  <a:txBody>
                    <a:bodyPr/>
                    <a:lstStyle/>
                    <a:p>
                      <a:pPr indent="0" lvl="0" marL="50800" rtl="0" algn="just">
                        <a:lnSpc>
                          <a:spcPct val="115000"/>
                        </a:lnSpc>
                        <a:spcBef>
                          <a:spcPts val="0"/>
                        </a:spcBef>
                        <a:spcAft>
                          <a:spcPts val="0"/>
                        </a:spcAft>
                        <a:buNone/>
                      </a:pPr>
                      <a:r>
                        <a:rPr b="1" lang="en-US" sz="3400">
                          <a:latin typeface="Times New Roman"/>
                          <a:ea typeface="Times New Roman"/>
                          <a:cs typeface="Times New Roman"/>
                          <a:sym typeface="Times New Roman"/>
                        </a:rPr>
                        <a:t>S.No</a:t>
                      </a:r>
                      <a:endParaRPr b="1" sz="34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50800" rtl="0" algn="just">
                        <a:lnSpc>
                          <a:spcPct val="115000"/>
                        </a:lnSpc>
                        <a:spcBef>
                          <a:spcPts val="0"/>
                        </a:spcBef>
                        <a:spcAft>
                          <a:spcPts val="0"/>
                        </a:spcAft>
                        <a:buNone/>
                      </a:pPr>
                      <a:r>
                        <a:rPr b="1" lang="en-US" sz="3400">
                          <a:latin typeface="Times New Roman"/>
                          <a:ea typeface="Times New Roman"/>
                          <a:cs typeface="Times New Roman"/>
                          <a:sym typeface="Times New Roman"/>
                        </a:rPr>
                        <a:t>Task</a:t>
                      </a:r>
                      <a:endParaRPr b="1" sz="34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50800" rtl="0" algn="just">
                        <a:lnSpc>
                          <a:spcPct val="115000"/>
                        </a:lnSpc>
                        <a:spcBef>
                          <a:spcPts val="0"/>
                        </a:spcBef>
                        <a:spcAft>
                          <a:spcPts val="0"/>
                        </a:spcAft>
                        <a:buNone/>
                      </a:pPr>
                      <a:r>
                        <a:rPr b="1" lang="en-US" sz="3400">
                          <a:latin typeface="Times New Roman"/>
                          <a:ea typeface="Times New Roman"/>
                          <a:cs typeface="Times New Roman"/>
                          <a:sym typeface="Times New Roman"/>
                        </a:rPr>
                        <a:t>Individuals involved</a:t>
                      </a:r>
                      <a:endParaRPr b="1" sz="34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08975">
                <a:tc>
                  <a:txBody>
                    <a:bodyPr/>
                    <a:lstStyle/>
                    <a:p>
                      <a:pPr indent="0" lvl="0" marL="76200" rtl="0" algn="just">
                        <a:lnSpc>
                          <a:spcPct val="115000"/>
                        </a:lnSpc>
                        <a:spcBef>
                          <a:spcPts val="0"/>
                        </a:spcBef>
                        <a:spcAft>
                          <a:spcPts val="0"/>
                        </a:spcAft>
                        <a:buNone/>
                      </a:pPr>
                      <a:r>
                        <a:rPr lang="en-US" sz="3000">
                          <a:latin typeface="Times New Roman"/>
                          <a:ea typeface="Times New Roman"/>
                          <a:cs typeface="Times New Roman"/>
                          <a:sym typeface="Times New Roman"/>
                        </a:rPr>
                        <a:t>1.</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Circuit Design</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Nitish Kumar, Khushi Goel</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976425">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2.</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Raspberry Pi Code</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Ayush Nagpure, Khushi Goel</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976425">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3.</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Face Detection Module</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Nimit Gupta, Nitish Kumar</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976425">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4.</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Hand gesture Module</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Asmi Lakhani, Nitish Kumar</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008975">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5.</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Latch Module</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Asmi Lakhani, Nimit Gupta</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976425">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6.</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Voice Triggering</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Ayush Nagpure</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976425">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7.</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Integration b/w hardware and web services</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Ayush Nagpure, Nimit Gupta</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976425">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8.</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rtl="0" algn="just">
                        <a:lnSpc>
                          <a:spcPct val="115000"/>
                        </a:lnSpc>
                        <a:spcBef>
                          <a:spcPts val="0"/>
                        </a:spcBef>
                        <a:spcAft>
                          <a:spcPts val="0"/>
                        </a:spcAft>
                        <a:buNone/>
                      </a:pPr>
                      <a:r>
                        <a:rPr lang="en-US" sz="3000">
                          <a:latin typeface="Times New Roman"/>
                          <a:ea typeface="Times New Roman"/>
                          <a:cs typeface="Times New Roman"/>
                          <a:sym typeface="Times New Roman"/>
                        </a:rPr>
                        <a:t>Documentation</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50800" rtl="0" algn="just">
                        <a:lnSpc>
                          <a:spcPct val="115000"/>
                        </a:lnSpc>
                        <a:spcBef>
                          <a:spcPts val="0"/>
                        </a:spcBef>
                        <a:spcAft>
                          <a:spcPts val="0"/>
                        </a:spcAft>
                        <a:buNone/>
                      </a:pPr>
                      <a:r>
                        <a:rPr lang="en-US" sz="3000">
                          <a:latin typeface="Times New Roman"/>
                          <a:ea typeface="Times New Roman"/>
                          <a:cs typeface="Times New Roman"/>
                          <a:sym typeface="Times New Roman"/>
                        </a:rPr>
                        <a:t>Khushi Goel, Asmi Lakhani</a:t>
                      </a:r>
                      <a:endParaRPr sz="3000">
                        <a:latin typeface="Times New Roman"/>
                        <a:ea typeface="Times New Roman"/>
                        <a:cs typeface="Times New Roman"/>
                        <a:sym typeface="Times New Roman"/>
                      </a:endParaRPr>
                    </a:p>
                  </a:txBody>
                  <a:tcPr marT="38100" marB="38100" marR="38100" marL="381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87" name="Google Shape;187;p25"/>
          <p:cNvSpPr txBox="1"/>
          <p:nvPr/>
        </p:nvSpPr>
        <p:spPr>
          <a:xfrm>
            <a:off x="65800" y="197400"/>
            <a:ext cx="81594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5000">
                <a:latin typeface="Roboto Medium"/>
                <a:ea typeface="Roboto Medium"/>
                <a:cs typeface="Roboto Medium"/>
                <a:sym typeface="Roboto Medium"/>
              </a:rPr>
              <a:t>Individual </a:t>
            </a:r>
            <a:r>
              <a:rPr lang="en-US" sz="5000">
                <a:latin typeface="Roboto Medium"/>
                <a:ea typeface="Roboto Medium"/>
                <a:cs typeface="Roboto Medium"/>
                <a:sym typeface="Roboto Medium"/>
              </a:rPr>
              <a:t>Roles</a:t>
            </a:r>
            <a:endParaRPr sz="5000">
              <a:latin typeface="Roboto Medium"/>
              <a:ea typeface="Roboto Medium"/>
              <a:cs typeface="Roboto Medium"/>
              <a:sym typeface="Roboto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1010"/>
        </a:solidFill>
      </p:bgPr>
    </p:bg>
    <p:spTree>
      <p:nvGrpSpPr>
        <p:cNvPr id="191" name="Shape 191"/>
        <p:cNvGrpSpPr/>
        <p:nvPr/>
      </p:nvGrpSpPr>
      <p:grpSpPr>
        <a:xfrm>
          <a:off x="0" y="0"/>
          <a:ext cx="0" cy="0"/>
          <a:chOff x="0" y="0"/>
          <a:chExt cx="0" cy="0"/>
        </a:xfrm>
      </p:grpSpPr>
      <p:sp>
        <p:nvSpPr>
          <p:cNvPr id="192" name="Google Shape;192;p26"/>
          <p:cNvSpPr txBox="1"/>
          <p:nvPr/>
        </p:nvSpPr>
        <p:spPr>
          <a:xfrm>
            <a:off x="1339650" y="1499150"/>
            <a:ext cx="15996900" cy="9634500"/>
          </a:xfrm>
          <a:prstGeom prst="rect">
            <a:avLst/>
          </a:prstGeom>
          <a:noFill/>
          <a:ln>
            <a:noFill/>
          </a:ln>
        </p:spPr>
        <p:txBody>
          <a:bodyPr anchorCtr="0" anchor="t" bIns="0" lIns="0" spcFirstLastPara="1" rIns="0" wrap="square" tIns="0">
            <a:spAutoFit/>
          </a:bodyPr>
          <a:lstStyle/>
          <a:p>
            <a:pPr indent="0" lvl="0" marL="0" rtl="0" algn="just">
              <a:lnSpc>
                <a:spcPct val="115000"/>
              </a:lnSpc>
              <a:spcBef>
                <a:spcPts val="0"/>
              </a:spcBef>
              <a:spcAft>
                <a:spcPts val="0"/>
              </a:spcAft>
              <a:buClr>
                <a:schemeClr val="dk1"/>
              </a:buClr>
              <a:buSzPts val="1100"/>
              <a:buFont typeface="Arial"/>
              <a:buNone/>
            </a:pPr>
            <a:r>
              <a:rPr lang="en-US" sz="2800">
                <a:solidFill>
                  <a:srgbClr val="FFFFFF"/>
                </a:solidFill>
                <a:latin typeface="Times New Roman"/>
                <a:ea typeface="Times New Roman"/>
                <a:cs typeface="Times New Roman"/>
                <a:sym typeface="Times New Roman"/>
              </a:rPr>
              <a:t>[1] Homecrux (2017). Swing Door Lock comes with blind-friendly mechanism – homecrux.com [Online]. Available: https:// www. homecrux.com/swing-door-lock- comes-blind-friendly-mechanism/61902/</a:t>
            </a:r>
            <a:br>
              <a:rPr lang="en-US" sz="2800">
                <a:solidFill>
                  <a:srgbClr val="FFFFFF"/>
                </a:solidFill>
                <a:latin typeface="Times New Roman"/>
                <a:ea typeface="Times New Roman"/>
                <a:cs typeface="Times New Roman"/>
                <a:sym typeface="Times New Roman"/>
              </a:rPr>
            </a:br>
            <a:r>
              <a:rPr lang="en-US" sz="2800">
                <a:solidFill>
                  <a:srgbClr val="FFFFFF"/>
                </a:solidFill>
                <a:latin typeface="Times New Roman"/>
                <a:ea typeface="Times New Roman"/>
                <a:cs typeface="Times New Roman"/>
                <a:sym typeface="Times New Roman"/>
              </a:rPr>
              <a:t>[2] Yale smart Living (2016). ENTR Smart Door Lock [Online]. Available: https://www.yalelock.it/en/ yale/yale-italy/smart-living/ smart-door-locks/ </a:t>
            </a:r>
            <a:endParaRPr sz="2800">
              <a:solidFill>
                <a:srgbClr val="FFFFFF"/>
              </a:solidFill>
              <a:latin typeface="Times New Roman"/>
              <a:ea typeface="Times New Roman"/>
              <a:cs typeface="Times New Roman"/>
              <a:sym typeface="Times New Roman"/>
            </a:endParaRPr>
          </a:p>
          <a:p>
            <a:pPr indent="0" lvl="0" marL="0" rtl="0" algn="just">
              <a:lnSpc>
                <a:spcPct val="115000"/>
              </a:lnSpc>
              <a:spcBef>
                <a:spcPts val="200"/>
              </a:spcBef>
              <a:spcAft>
                <a:spcPts val="0"/>
              </a:spcAft>
              <a:buClr>
                <a:schemeClr val="dk1"/>
              </a:buClr>
              <a:buSzPts val="1100"/>
              <a:buFont typeface="Arial"/>
              <a:buNone/>
            </a:pPr>
            <a:r>
              <a:rPr lang="en-US" sz="2800">
                <a:solidFill>
                  <a:srgbClr val="FFFFFF"/>
                </a:solidFill>
                <a:latin typeface="Times New Roman"/>
                <a:ea typeface="Times New Roman"/>
                <a:cs typeface="Times New Roman"/>
                <a:sym typeface="Times New Roman"/>
              </a:rPr>
              <a:t>[3] Nitesh Saxena and James H. Watt “Authentication Technologies for the Blind or Visually Impaired”, 2010.</a:t>
            </a:r>
            <a:endParaRPr sz="2800">
              <a:solidFill>
                <a:srgbClr val="FFFFFF"/>
              </a:solidFill>
              <a:latin typeface="Times New Roman"/>
              <a:ea typeface="Times New Roman"/>
              <a:cs typeface="Times New Roman"/>
              <a:sym typeface="Times New Roman"/>
            </a:endParaRPr>
          </a:p>
          <a:p>
            <a:pPr indent="0" lvl="0" marL="0" rtl="0" algn="just">
              <a:lnSpc>
                <a:spcPct val="115000"/>
              </a:lnSpc>
              <a:spcBef>
                <a:spcPts val="200"/>
              </a:spcBef>
              <a:spcAft>
                <a:spcPts val="0"/>
              </a:spcAft>
              <a:buClr>
                <a:schemeClr val="dk1"/>
              </a:buClr>
              <a:buSzPts val="1100"/>
              <a:buFont typeface="Arial"/>
              <a:buNone/>
            </a:pPr>
            <a:r>
              <a:rPr lang="en-US" sz="2800">
                <a:solidFill>
                  <a:srgbClr val="FFFFFF"/>
                </a:solidFill>
                <a:latin typeface="Times New Roman"/>
                <a:ea typeface="Times New Roman"/>
                <a:cs typeface="Times New Roman"/>
                <a:sym typeface="Times New Roman"/>
              </a:rPr>
              <a:t>[4] Salman H. Khan, M. Ali Akbar, Farrukh Shahzad, Mudassar Farooq, Zeashan Khan, “Secure biometric template generation for multi-factor authentication”, Volume 48, Issue-2, pp. 458-472, February 2015.</a:t>
            </a:r>
            <a:endParaRPr sz="2800">
              <a:solidFill>
                <a:srgbClr val="FFFFFF"/>
              </a:solidFill>
              <a:latin typeface="Times New Roman"/>
              <a:ea typeface="Times New Roman"/>
              <a:cs typeface="Times New Roman"/>
              <a:sym typeface="Times New Roman"/>
            </a:endParaRPr>
          </a:p>
          <a:p>
            <a:pPr indent="0" lvl="0" marL="0" rtl="0" algn="just">
              <a:lnSpc>
                <a:spcPct val="115000"/>
              </a:lnSpc>
              <a:spcBef>
                <a:spcPts val="200"/>
              </a:spcBef>
              <a:spcAft>
                <a:spcPts val="0"/>
              </a:spcAft>
              <a:buClr>
                <a:schemeClr val="dk1"/>
              </a:buClr>
              <a:buSzPts val="1100"/>
              <a:buFont typeface="Arial"/>
              <a:buNone/>
            </a:pPr>
            <a:r>
              <a:rPr lang="en-US" sz="2800">
                <a:solidFill>
                  <a:srgbClr val="FFFFFF"/>
                </a:solidFill>
                <a:latin typeface="Times New Roman"/>
                <a:ea typeface="Times New Roman"/>
                <a:cs typeface="Times New Roman"/>
                <a:sym typeface="Times New Roman"/>
              </a:rPr>
              <a:t>[5] H.N. Mohd. Shah, Mohd. Z.A Rashid, Mohd. F. Abdollah, M.N. Kamarudin, C.K. Lin, Z. Kamis, “Biometric Voice Recognition in Security System”, Indian Journal of Science and Technology(IJST), Volume. 7(2), pp. 104–112, February 2014. </a:t>
            </a:r>
            <a:endParaRPr sz="2800">
              <a:solidFill>
                <a:srgbClr val="FFFFFF"/>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1100"/>
              <a:buNone/>
            </a:pPr>
            <a:r>
              <a:rPr lang="en-US" sz="2800">
                <a:solidFill>
                  <a:srgbClr val="FFFFFF"/>
                </a:solidFill>
                <a:latin typeface="Times New Roman"/>
                <a:ea typeface="Times New Roman"/>
                <a:cs typeface="Times New Roman"/>
                <a:sym typeface="Times New Roman"/>
              </a:rPr>
              <a:t>[6] Daniella Briotto Faustino and Audrey Girouard, “Understanding Authentication Method Use on Mobile Devices by People with Vision Impairment”, the 20th International ACM SIGACCESS Conference, pp. 217–228, October 2018.</a:t>
            </a:r>
            <a:endParaRPr sz="2800">
              <a:solidFill>
                <a:srgbClr val="FFFFFF"/>
              </a:solidFill>
              <a:latin typeface="Times New Roman"/>
              <a:ea typeface="Times New Roman"/>
              <a:cs typeface="Times New Roman"/>
              <a:sym typeface="Times New Roman"/>
            </a:endParaRPr>
          </a:p>
          <a:p>
            <a:pPr indent="0" lvl="0" marL="0" rtl="0" algn="just">
              <a:lnSpc>
                <a:spcPct val="115000"/>
              </a:lnSpc>
              <a:spcBef>
                <a:spcPts val="400"/>
              </a:spcBef>
              <a:spcAft>
                <a:spcPts val="0"/>
              </a:spcAft>
              <a:buClr>
                <a:schemeClr val="dk1"/>
              </a:buClr>
              <a:buSzPts val="1100"/>
              <a:buFont typeface="Arial"/>
              <a:buNone/>
            </a:pPr>
            <a:r>
              <a:rPr lang="en-US" sz="2800">
                <a:solidFill>
                  <a:schemeClr val="lt1"/>
                </a:solidFill>
                <a:latin typeface="Times New Roman"/>
                <a:ea typeface="Times New Roman"/>
                <a:cs typeface="Times New Roman"/>
                <a:sym typeface="Times New Roman"/>
              </a:rPr>
              <a:t>[7]Daniella Briotto Faustino and Audrey Girouard, “Understanding Authentication Method Use on Mobile Devices by People with Vision Impairment”, the 20th International ACM SIGACCESS Conference, pp. 217–228, October 2018.</a:t>
            </a:r>
            <a:endParaRPr sz="2800">
              <a:solidFill>
                <a:schemeClr val="lt1"/>
              </a:solidFill>
              <a:latin typeface="Times New Roman"/>
              <a:ea typeface="Times New Roman"/>
              <a:cs typeface="Times New Roman"/>
              <a:sym typeface="Times New Roman"/>
            </a:endParaRPr>
          </a:p>
          <a:p>
            <a:pPr indent="0" lvl="0" marL="0" rtl="0" algn="just">
              <a:lnSpc>
                <a:spcPct val="115000"/>
              </a:lnSpc>
              <a:spcBef>
                <a:spcPts val="400"/>
              </a:spcBef>
              <a:spcAft>
                <a:spcPts val="0"/>
              </a:spcAft>
              <a:buSzPts val="1100"/>
              <a:buNone/>
            </a:pPr>
            <a:r>
              <a:t/>
            </a:r>
            <a:endParaRPr sz="2800">
              <a:solidFill>
                <a:srgbClr val="FFFFFF"/>
              </a:solidFill>
              <a:latin typeface="Times New Roman"/>
              <a:ea typeface="Times New Roman"/>
              <a:cs typeface="Times New Roman"/>
              <a:sym typeface="Times New Roman"/>
            </a:endParaRPr>
          </a:p>
          <a:p>
            <a:pPr indent="0" lvl="0" marL="0" rtl="0" algn="just">
              <a:lnSpc>
                <a:spcPct val="115000"/>
              </a:lnSpc>
              <a:spcBef>
                <a:spcPts val="400"/>
              </a:spcBef>
              <a:spcAft>
                <a:spcPts val="0"/>
              </a:spcAft>
              <a:buSzPts val="1100"/>
              <a:buNone/>
            </a:pPr>
            <a:r>
              <a:t/>
            </a:r>
            <a:endParaRPr sz="2800">
              <a:solidFill>
                <a:srgbClr val="FFFFFF"/>
              </a:solidFill>
              <a:latin typeface="Times New Roman"/>
              <a:ea typeface="Times New Roman"/>
              <a:cs typeface="Times New Roman"/>
              <a:sym typeface="Times New Roman"/>
            </a:endParaRPr>
          </a:p>
          <a:p>
            <a:pPr indent="0" lvl="0" marL="0" rtl="0" algn="just">
              <a:lnSpc>
                <a:spcPct val="115000"/>
              </a:lnSpc>
              <a:spcBef>
                <a:spcPts val="400"/>
              </a:spcBef>
              <a:spcAft>
                <a:spcPts val="400"/>
              </a:spcAft>
              <a:buClr>
                <a:schemeClr val="dk1"/>
              </a:buClr>
              <a:buSzPts val="1100"/>
              <a:buFont typeface="Arial"/>
              <a:buNone/>
            </a:pPr>
            <a:r>
              <a:t/>
            </a:r>
            <a:endParaRPr sz="2800">
              <a:solidFill>
                <a:srgbClr val="FFFFFF"/>
              </a:solidFill>
              <a:latin typeface="Times New Roman"/>
              <a:ea typeface="Times New Roman"/>
              <a:cs typeface="Times New Roman"/>
              <a:sym typeface="Times New Roman"/>
            </a:endParaRPr>
          </a:p>
        </p:txBody>
      </p:sp>
      <p:sp>
        <p:nvSpPr>
          <p:cNvPr id="193" name="Google Shape;193;p26"/>
          <p:cNvSpPr txBox="1"/>
          <p:nvPr/>
        </p:nvSpPr>
        <p:spPr>
          <a:xfrm>
            <a:off x="6779550" y="257225"/>
            <a:ext cx="4728900" cy="969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5100">
                <a:solidFill>
                  <a:schemeClr val="lt1"/>
                </a:solidFill>
                <a:latin typeface="Calibri"/>
                <a:ea typeface="Calibri"/>
                <a:cs typeface="Calibri"/>
                <a:sym typeface="Calibri"/>
              </a:rPr>
              <a:t>References</a:t>
            </a:r>
            <a:endParaRPr b="1" sz="5100">
              <a:solidFill>
                <a:schemeClr val="lt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1D5DB"/>
        </a:solidFill>
      </p:bgPr>
    </p:bg>
    <p:spTree>
      <p:nvGrpSpPr>
        <p:cNvPr id="197" name="Shape 197"/>
        <p:cNvGrpSpPr/>
        <p:nvPr/>
      </p:nvGrpSpPr>
      <p:grpSpPr>
        <a:xfrm>
          <a:off x="0" y="0"/>
          <a:ext cx="0" cy="0"/>
          <a:chOff x="0" y="0"/>
          <a:chExt cx="0" cy="0"/>
        </a:xfrm>
      </p:grpSpPr>
      <p:pic>
        <p:nvPicPr>
          <p:cNvPr id="198" name="Google Shape;198;p27"/>
          <p:cNvPicPr preferRelativeResize="0"/>
          <p:nvPr/>
        </p:nvPicPr>
        <p:blipFill>
          <a:blip r:embed="rId3">
            <a:alphaModFix/>
          </a:blip>
          <a:stretch>
            <a:fillRect/>
          </a:stretch>
        </p:blipFill>
        <p:spPr>
          <a:xfrm>
            <a:off x="-105400" y="-274050"/>
            <a:ext cx="18835699" cy="108934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1010"/>
        </a:solidFill>
      </p:bgPr>
    </p:bg>
    <p:spTree>
      <p:nvGrpSpPr>
        <p:cNvPr id="91" name="Shape 91"/>
        <p:cNvGrpSpPr/>
        <p:nvPr/>
      </p:nvGrpSpPr>
      <p:grpSpPr>
        <a:xfrm>
          <a:off x="0" y="0"/>
          <a:ext cx="0" cy="0"/>
          <a:chOff x="0" y="0"/>
          <a:chExt cx="0" cy="0"/>
        </a:xfrm>
      </p:grpSpPr>
      <p:sp>
        <p:nvSpPr>
          <p:cNvPr id="92" name="Google Shape;92;p14"/>
          <p:cNvSpPr txBox="1"/>
          <p:nvPr/>
        </p:nvSpPr>
        <p:spPr>
          <a:xfrm>
            <a:off x="674550" y="1061500"/>
            <a:ext cx="9759900" cy="8825100"/>
          </a:xfrm>
          <a:prstGeom prst="rect">
            <a:avLst/>
          </a:prstGeom>
          <a:noFill/>
          <a:ln>
            <a:noFill/>
          </a:ln>
        </p:spPr>
        <p:txBody>
          <a:bodyPr anchorCtr="0" anchor="t" bIns="0" lIns="0" spcFirstLastPara="1" rIns="0" wrap="square" tIns="0">
            <a:noAutofit/>
          </a:bodyPr>
          <a:lstStyle/>
          <a:p>
            <a:pPr indent="0" lvl="0" marL="0" marR="0" rtl="0" algn="just">
              <a:lnSpc>
                <a:spcPct val="139958"/>
              </a:lnSpc>
              <a:spcBef>
                <a:spcPts val="0"/>
              </a:spcBef>
              <a:spcAft>
                <a:spcPts val="0"/>
              </a:spcAft>
              <a:buNone/>
            </a:pPr>
            <a:r>
              <a:t/>
            </a:r>
            <a:endParaRPr sz="2500">
              <a:solidFill>
                <a:schemeClr val="lt1"/>
              </a:solidFill>
              <a:latin typeface="Roboto"/>
              <a:ea typeface="Roboto"/>
              <a:cs typeface="Roboto"/>
              <a:sym typeface="Roboto"/>
            </a:endParaRPr>
          </a:p>
          <a:p>
            <a:pPr indent="-419100" lvl="0" marL="457200" rtl="0" algn="just">
              <a:lnSpc>
                <a:spcPct val="139958"/>
              </a:lnSpc>
              <a:spcBef>
                <a:spcPts val="0"/>
              </a:spcBef>
              <a:spcAft>
                <a:spcPts val="0"/>
              </a:spcAft>
              <a:buClr>
                <a:schemeClr val="lt1"/>
              </a:buClr>
              <a:buSzPts val="3000"/>
              <a:buChar char="●"/>
            </a:pPr>
            <a:r>
              <a:rPr lang="en-US" sz="3000">
                <a:solidFill>
                  <a:schemeClr val="lt1"/>
                </a:solidFill>
                <a:latin typeface="Roboto"/>
                <a:ea typeface="Roboto"/>
                <a:cs typeface="Roboto"/>
                <a:sym typeface="Roboto"/>
              </a:rPr>
              <a:t>Visually impaired people face limitations to carry out movements and their daily activities without assistance. </a:t>
            </a:r>
            <a:endParaRPr sz="3000">
              <a:solidFill>
                <a:schemeClr val="lt1"/>
              </a:solidFill>
              <a:latin typeface="Roboto"/>
              <a:ea typeface="Roboto"/>
              <a:cs typeface="Roboto"/>
              <a:sym typeface="Roboto"/>
            </a:endParaRPr>
          </a:p>
          <a:p>
            <a:pPr indent="-419100" lvl="0" marL="457200" marR="0" rtl="0" algn="just">
              <a:lnSpc>
                <a:spcPct val="139958"/>
              </a:lnSpc>
              <a:spcBef>
                <a:spcPts val="0"/>
              </a:spcBef>
              <a:spcAft>
                <a:spcPts val="0"/>
              </a:spcAft>
              <a:buClr>
                <a:schemeClr val="lt1"/>
              </a:buClr>
              <a:buSzPts val="3000"/>
              <a:buChar char="●"/>
            </a:pPr>
            <a:r>
              <a:rPr lang="en-US" sz="3000">
                <a:solidFill>
                  <a:schemeClr val="lt1"/>
                </a:solidFill>
                <a:latin typeface="Roboto"/>
                <a:ea typeface="Roboto"/>
                <a:cs typeface="Roboto"/>
                <a:sym typeface="Roboto"/>
              </a:rPr>
              <a:t>This project aims to build a two-factor secure lock that can be used independently by visually disabled people without any assistance. </a:t>
            </a:r>
            <a:endParaRPr sz="3000">
              <a:solidFill>
                <a:schemeClr val="lt1"/>
              </a:solidFill>
              <a:latin typeface="Roboto"/>
              <a:ea typeface="Roboto"/>
              <a:cs typeface="Roboto"/>
              <a:sym typeface="Roboto"/>
            </a:endParaRPr>
          </a:p>
          <a:p>
            <a:pPr indent="-419100" lvl="0" marL="457200" marR="0" rtl="0" algn="just">
              <a:lnSpc>
                <a:spcPct val="139958"/>
              </a:lnSpc>
              <a:spcBef>
                <a:spcPts val="0"/>
              </a:spcBef>
              <a:spcAft>
                <a:spcPts val="0"/>
              </a:spcAft>
              <a:buClr>
                <a:schemeClr val="lt1"/>
              </a:buClr>
              <a:buSzPts val="3000"/>
              <a:buChar char="●"/>
            </a:pPr>
            <a:r>
              <a:rPr lang="en-US" sz="3000">
                <a:solidFill>
                  <a:schemeClr val="lt1"/>
                </a:solidFill>
                <a:latin typeface="Roboto"/>
                <a:ea typeface="Roboto"/>
                <a:cs typeface="Roboto"/>
                <a:sym typeface="Roboto"/>
              </a:rPr>
              <a:t>It will first use face detection and then hand gestures to unlock the door.This lock ensures safety and </a:t>
            </a:r>
            <a:r>
              <a:rPr lang="en-US" sz="3000">
                <a:solidFill>
                  <a:schemeClr val="lt1"/>
                </a:solidFill>
                <a:latin typeface="Roboto"/>
                <a:ea typeface="Roboto"/>
                <a:cs typeface="Roboto"/>
                <a:sym typeface="Roboto"/>
              </a:rPr>
              <a:t>convenience.</a:t>
            </a:r>
            <a:endParaRPr sz="3000">
              <a:solidFill>
                <a:schemeClr val="lt1"/>
              </a:solidFill>
              <a:latin typeface="Roboto"/>
              <a:ea typeface="Roboto"/>
              <a:cs typeface="Roboto"/>
              <a:sym typeface="Roboto"/>
            </a:endParaRPr>
          </a:p>
          <a:p>
            <a:pPr indent="-419100" lvl="0" marL="457200" marR="0" rtl="0" algn="just">
              <a:lnSpc>
                <a:spcPct val="139958"/>
              </a:lnSpc>
              <a:spcBef>
                <a:spcPts val="0"/>
              </a:spcBef>
              <a:spcAft>
                <a:spcPts val="0"/>
              </a:spcAft>
              <a:buClr>
                <a:schemeClr val="lt1"/>
              </a:buClr>
              <a:buSzPts val="3000"/>
              <a:buChar char="●"/>
            </a:pPr>
            <a:r>
              <a:rPr lang="en-US" sz="3000">
                <a:solidFill>
                  <a:schemeClr val="lt1"/>
                </a:solidFill>
                <a:latin typeface="Roboto"/>
                <a:ea typeface="Roboto"/>
                <a:cs typeface="Roboto"/>
                <a:sym typeface="Roboto"/>
              </a:rPr>
              <a:t>T</a:t>
            </a:r>
            <a:r>
              <a:rPr lang="en-US" sz="3000">
                <a:solidFill>
                  <a:schemeClr val="lt1"/>
                </a:solidFill>
                <a:latin typeface="Roboto"/>
                <a:ea typeface="Roboto"/>
                <a:cs typeface="Roboto"/>
                <a:sym typeface="Roboto"/>
              </a:rPr>
              <a:t>hey can check and control who is at the door. This helps them to move freely in the house without any fear that someone can enter without their knowledge or permission. </a:t>
            </a:r>
            <a:endParaRPr sz="3000">
              <a:solidFill>
                <a:schemeClr val="lt1"/>
              </a:solidFill>
              <a:latin typeface="Roboto"/>
              <a:ea typeface="Roboto"/>
              <a:cs typeface="Roboto"/>
              <a:sym typeface="Roboto"/>
            </a:endParaRPr>
          </a:p>
          <a:p>
            <a:pPr indent="0" lvl="0" marL="0" rtl="0" algn="l">
              <a:lnSpc>
                <a:spcPct val="115000"/>
              </a:lnSpc>
              <a:spcBef>
                <a:spcPts val="0"/>
              </a:spcBef>
              <a:spcAft>
                <a:spcPts val="0"/>
              </a:spcAft>
              <a:buSzPts val="1100"/>
              <a:buNone/>
            </a:pPr>
            <a:r>
              <a:rPr lang="en-US" sz="1100">
                <a:solidFill>
                  <a:schemeClr val="dk1"/>
                </a:solidFill>
              </a:rPr>
              <a:t>				</a:t>
            </a:r>
            <a:endParaRPr sz="1100">
              <a:solidFill>
                <a:schemeClr val="dk1"/>
              </a:solidFill>
            </a:endParaRPr>
          </a:p>
          <a:p>
            <a:pPr indent="0" lvl="0" marL="0" marR="0" rtl="0" algn="just">
              <a:lnSpc>
                <a:spcPct val="139958"/>
              </a:lnSpc>
              <a:spcBef>
                <a:spcPts val="0"/>
              </a:spcBef>
              <a:spcAft>
                <a:spcPts val="0"/>
              </a:spcAft>
              <a:buClr>
                <a:schemeClr val="dk1"/>
              </a:buClr>
              <a:buSzPts val="1100"/>
              <a:buFont typeface="Arial"/>
              <a:buNone/>
            </a:pPr>
            <a:r>
              <a:rPr lang="en-US" sz="1100">
                <a:solidFill>
                  <a:schemeClr val="dk1"/>
                </a:solidFill>
              </a:rPr>
              <a:t>			</a:t>
            </a:r>
            <a:endParaRPr sz="1100">
              <a:solidFill>
                <a:schemeClr val="dk1"/>
              </a:solidFill>
            </a:endParaRPr>
          </a:p>
          <a:p>
            <a:pPr indent="0" lvl="0" marL="0" marR="0" rtl="0" algn="just">
              <a:lnSpc>
                <a:spcPct val="139958"/>
              </a:lnSpc>
              <a:spcBef>
                <a:spcPts val="0"/>
              </a:spcBef>
              <a:spcAft>
                <a:spcPts val="0"/>
              </a:spcAft>
              <a:buClr>
                <a:schemeClr val="dk1"/>
              </a:buClr>
              <a:buSzPts val="1100"/>
              <a:buFont typeface="Arial"/>
              <a:buNone/>
            </a:pPr>
            <a:r>
              <a:rPr lang="en-US" sz="1100">
                <a:solidFill>
                  <a:schemeClr val="dk1"/>
                </a:solidFill>
              </a:rPr>
              <a:t>		</a:t>
            </a:r>
            <a:endParaRPr sz="1100">
              <a:solidFill>
                <a:schemeClr val="dk1"/>
              </a:solidFill>
            </a:endParaRPr>
          </a:p>
          <a:p>
            <a:pPr indent="0" lvl="0" marL="0" marR="0" rtl="0" algn="just">
              <a:lnSpc>
                <a:spcPct val="139958"/>
              </a:lnSpc>
              <a:spcBef>
                <a:spcPts val="0"/>
              </a:spcBef>
              <a:spcAft>
                <a:spcPts val="0"/>
              </a:spcAft>
              <a:buNone/>
            </a:pPr>
            <a:r>
              <a:t/>
            </a:r>
            <a:endParaRPr sz="3000">
              <a:solidFill>
                <a:schemeClr val="lt1"/>
              </a:solidFill>
              <a:latin typeface="Roboto"/>
              <a:ea typeface="Roboto"/>
              <a:cs typeface="Roboto"/>
              <a:sym typeface="Roboto"/>
            </a:endParaRPr>
          </a:p>
        </p:txBody>
      </p:sp>
      <p:sp>
        <p:nvSpPr>
          <p:cNvPr id="93" name="Google Shape;93;p14"/>
          <p:cNvSpPr txBox="1"/>
          <p:nvPr/>
        </p:nvSpPr>
        <p:spPr>
          <a:xfrm>
            <a:off x="9965599" y="6636830"/>
            <a:ext cx="5620200" cy="2154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t/>
            </a:r>
            <a:endParaRPr/>
          </a:p>
        </p:txBody>
      </p:sp>
      <p:sp>
        <p:nvSpPr>
          <p:cNvPr id="94" name="Google Shape;94;p14"/>
          <p:cNvSpPr txBox="1"/>
          <p:nvPr/>
        </p:nvSpPr>
        <p:spPr>
          <a:xfrm>
            <a:off x="4043625" y="274075"/>
            <a:ext cx="11169900" cy="1272300"/>
          </a:xfrm>
          <a:prstGeom prst="rect">
            <a:avLst/>
          </a:prstGeom>
          <a:noFill/>
          <a:ln>
            <a:noFill/>
          </a:ln>
        </p:spPr>
        <p:txBody>
          <a:bodyPr anchorCtr="0" anchor="t" bIns="0" lIns="0" spcFirstLastPara="1" rIns="0" wrap="square" tIns="0">
            <a:noAutofit/>
          </a:bodyPr>
          <a:lstStyle/>
          <a:p>
            <a:pPr indent="0" lvl="0" marL="0" rtl="0" algn="ctr">
              <a:lnSpc>
                <a:spcPct val="139958"/>
              </a:lnSpc>
              <a:spcBef>
                <a:spcPts val="0"/>
              </a:spcBef>
              <a:spcAft>
                <a:spcPts val="0"/>
              </a:spcAft>
              <a:buClr>
                <a:schemeClr val="dk1"/>
              </a:buClr>
              <a:buFont typeface="Arial"/>
              <a:buNone/>
            </a:pPr>
            <a:r>
              <a:rPr lang="en-US" sz="6000">
                <a:solidFill>
                  <a:schemeClr val="lt1"/>
                </a:solidFill>
                <a:latin typeface="Roboto"/>
                <a:ea typeface="Roboto"/>
                <a:cs typeface="Roboto"/>
                <a:sym typeface="Roboto"/>
              </a:rPr>
              <a:t>Project Overview</a:t>
            </a:r>
            <a:endParaRPr sz="6000">
              <a:solidFill>
                <a:schemeClr val="dk1"/>
              </a:solidFill>
            </a:endParaRPr>
          </a:p>
          <a:p>
            <a:pPr indent="0" lvl="0" marL="0" marR="0" rtl="0" algn="ctr">
              <a:lnSpc>
                <a:spcPct val="130000"/>
              </a:lnSpc>
              <a:spcBef>
                <a:spcPts val="0"/>
              </a:spcBef>
              <a:spcAft>
                <a:spcPts val="0"/>
              </a:spcAft>
              <a:buNone/>
            </a:pPr>
            <a:r>
              <a:t/>
            </a:r>
            <a:endParaRPr b="1" sz="6000">
              <a:solidFill>
                <a:srgbClr val="FFFFFF"/>
              </a:solidFill>
              <a:latin typeface="Roboto"/>
              <a:ea typeface="Roboto"/>
              <a:cs typeface="Roboto"/>
              <a:sym typeface="Roboto"/>
            </a:endParaRPr>
          </a:p>
        </p:txBody>
      </p:sp>
      <p:pic>
        <p:nvPicPr>
          <p:cNvPr id="95" name="Google Shape;95;p14"/>
          <p:cNvPicPr preferRelativeResize="0"/>
          <p:nvPr/>
        </p:nvPicPr>
        <p:blipFill>
          <a:blip r:embed="rId3">
            <a:alphaModFix/>
          </a:blip>
          <a:stretch>
            <a:fillRect/>
          </a:stretch>
        </p:blipFill>
        <p:spPr>
          <a:xfrm>
            <a:off x="10959126" y="2932537"/>
            <a:ext cx="6520150" cy="44219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9" name="Shape 99"/>
        <p:cNvGrpSpPr/>
        <p:nvPr/>
      </p:nvGrpSpPr>
      <p:grpSpPr>
        <a:xfrm>
          <a:off x="0" y="0"/>
          <a:ext cx="0" cy="0"/>
          <a:chOff x="0" y="0"/>
          <a:chExt cx="0" cy="0"/>
        </a:xfrm>
      </p:grpSpPr>
      <p:pic>
        <p:nvPicPr>
          <p:cNvPr id="100" name="Google Shape;100;p15"/>
          <p:cNvPicPr preferRelativeResize="0"/>
          <p:nvPr/>
        </p:nvPicPr>
        <p:blipFill>
          <a:blip r:embed="rId3">
            <a:alphaModFix/>
          </a:blip>
          <a:stretch>
            <a:fillRect/>
          </a:stretch>
        </p:blipFill>
        <p:spPr>
          <a:xfrm>
            <a:off x="716725" y="1645175"/>
            <a:ext cx="16821774" cy="7509025"/>
          </a:xfrm>
          <a:prstGeom prst="rect">
            <a:avLst/>
          </a:prstGeom>
          <a:noFill/>
          <a:ln>
            <a:noFill/>
          </a:ln>
        </p:spPr>
      </p:pic>
      <p:sp>
        <p:nvSpPr>
          <p:cNvPr id="101" name="Google Shape;101;p15"/>
          <p:cNvSpPr txBox="1"/>
          <p:nvPr/>
        </p:nvSpPr>
        <p:spPr>
          <a:xfrm>
            <a:off x="716725" y="543325"/>
            <a:ext cx="112566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5000">
                <a:solidFill>
                  <a:schemeClr val="lt1"/>
                </a:solidFill>
                <a:latin typeface="Calibri"/>
                <a:ea typeface="Calibri"/>
                <a:cs typeface="Calibri"/>
                <a:sym typeface="Calibri"/>
              </a:rPr>
              <a:t>BLOCK DIAGRAM</a:t>
            </a:r>
            <a:endParaRPr sz="50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16"/>
          <p:cNvPicPr preferRelativeResize="0"/>
          <p:nvPr/>
        </p:nvPicPr>
        <p:blipFill rotWithShape="1">
          <a:blip r:embed="rId3">
            <a:alphaModFix/>
          </a:blip>
          <a:srcRect b="5437" l="0" r="0" t="0"/>
          <a:stretch/>
        </p:blipFill>
        <p:spPr>
          <a:xfrm>
            <a:off x="0" y="0"/>
            <a:ext cx="8443475" cy="10287001"/>
          </a:xfrm>
          <a:prstGeom prst="rect">
            <a:avLst/>
          </a:prstGeom>
          <a:noFill/>
          <a:ln>
            <a:noFill/>
          </a:ln>
        </p:spPr>
      </p:pic>
      <p:sp>
        <p:nvSpPr>
          <p:cNvPr id="107" name="Google Shape;107;p16"/>
          <p:cNvSpPr txBox="1"/>
          <p:nvPr/>
        </p:nvSpPr>
        <p:spPr>
          <a:xfrm>
            <a:off x="9626375" y="1572925"/>
            <a:ext cx="7864800" cy="7980300"/>
          </a:xfrm>
          <a:prstGeom prst="rect">
            <a:avLst/>
          </a:prstGeom>
          <a:noFill/>
          <a:ln>
            <a:noFill/>
          </a:ln>
        </p:spPr>
        <p:txBody>
          <a:bodyPr anchorCtr="0" anchor="t" bIns="0" lIns="0" spcFirstLastPara="1" rIns="0" wrap="square" tIns="0">
            <a:spAutoFit/>
          </a:bodyPr>
          <a:lstStyle/>
          <a:p>
            <a:pPr indent="-400050" lvl="0" marL="457200" rtl="0" algn="just">
              <a:lnSpc>
                <a:spcPct val="140014"/>
              </a:lnSpc>
              <a:spcBef>
                <a:spcPts val="0"/>
              </a:spcBef>
              <a:spcAft>
                <a:spcPts val="0"/>
              </a:spcAft>
              <a:buClr>
                <a:schemeClr val="dk1"/>
              </a:buClr>
              <a:buSzPts val="2700"/>
              <a:buFont typeface="Roboto"/>
              <a:buChar char="●"/>
            </a:pPr>
            <a:r>
              <a:rPr lang="en-US" sz="2700">
                <a:solidFill>
                  <a:schemeClr val="dk1"/>
                </a:solidFill>
                <a:latin typeface="Roboto"/>
                <a:ea typeface="Roboto"/>
                <a:cs typeface="Roboto"/>
                <a:sym typeface="Roboto"/>
              </a:rPr>
              <a:t>Visually impaired individuals face difficulties in recognizing known individuals without audio or haptic cues, which limits their social interactions and poses security risks.</a:t>
            </a:r>
            <a:endParaRPr sz="2700">
              <a:solidFill>
                <a:schemeClr val="dk1"/>
              </a:solidFill>
              <a:latin typeface="Roboto"/>
              <a:ea typeface="Roboto"/>
              <a:cs typeface="Roboto"/>
              <a:sym typeface="Roboto"/>
            </a:endParaRPr>
          </a:p>
          <a:p>
            <a:pPr indent="-400050" lvl="0" marL="457200" rtl="0" algn="just">
              <a:lnSpc>
                <a:spcPct val="140014"/>
              </a:lnSpc>
              <a:spcBef>
                <a:spcPts val="0"/>
              </a:spcBef>
              <a:spcAft>
                <a:spcPts val="0"/>
              </a:spcAft>
              <a:buClr>
                <a:schemeClr val="dk1"/>
              </a:buClr>
              <a:buSzPts val="2700"/>
              <a:buFont typeface="Roboto"/>
              <a:buChar char="●"/>
            </a:pPr>
            <a:r>
              <a:rPr lang="en-US" sz="2700">
                <a:solidFill>
                  <a:schemeClr val="dk1"/>
                </a:solidFill>
                <a:latin typeface="Roboto"/>
                <a:ea typeface="Roboto"/>
                <a:cs typeface="Roboto"/>
                <a:sym typeface="Roboto"/>
              </a:rPr>
              <a:t>Several prototype systems have been developed to aid visually impaired individuals with face recognition, but special considerations are required to make these systems usable for them.</a:t>
            </a:r>
            <a:endParaRPr sz="2700">
              <a:solidFill>
                <a:schemeClr val="dk1"/>
              </a:solidFill>
              <a:latin typeface="Roboto"/>
              <a:ea typeface="Roboto"/>
              <a:cs typeface="Roboto"/>
              <a:sym typeface="Roboto"/>
            </a:endParaRPr>
          </a:p>
          <a:p>
            <a:pPr indent="-400050" lvl="0" marL="457200" rtl="0" algn="just">
              <a:lnSpc>
                <a:spcPct val="140014"/>
              </a:lnSpc>
              <a:spcBef>
                <a:spcPts val="0"/>
              </a:spcBef>
              <a:spcAft>
                <a:spcPts val="0"/>
              </a:spcAft>
              <a:buClr>
                <a:schemeClr val="dk1"/>
              </a:buClr>
              <a:buSzPts val="2700"/>
              <a:buFont typeface="Roboto"/>
              <a:buChar char="●"/>
            </a:pPr>
            <a:r>
              <a:rPr lang="en-US" sz="2700">
                <a:solidFill>
                  <a:schemeClr val="dk1"/>
                </a:solidFill>
                <a:latin typeface="Roboto"/>
                <a:ea typeface="Roboto"/>
                <a:cs typeface="Roboto"/>
                <a:sym typeface="Roboto"/>
              </a:rPr>
              <a:t>There is a need to develop a lock that can be used independently by visually impaired individuals as c</a:t>
            </a:r>
            <a:r>
              <a:rPr lang="en-US" sz="2700">
                <a:solidFill>
                  <a:schemeClr val="dk1"/>
                </a:solidFill>
                <a:latin typeface="Roboto"/>
                <a:ea typeface="Roboto"/>
                <a:cs typeface="Roboto"/>
                <a:sym typeface="Roboto"/>
              </a:rPr>
              <a:t>urrent locking systems available in the market cannot be used independently by them and may not be very secure.</a:t>
            </a:r>
            <a:endParaRPr sz="2700">
              <a:solidFill>
                <a:schemeClr val="dk1"/>
              </a:solidFill>
              <a:latin typeface="Roboto"/>
              <a:ea typeface="Roboto"/>
              <a:cs typeface="Roboto"/>
              <a:sym typeface="Roboto"/>
            </a:endParaRPr>
          </a:p>
        </p:txBody>
      </p:sp>
      <p:sp>
        <p:nvSpPr>
          <p:cNvPr id="108" name="Google Shape;108;p16"/>
          <p:cNvSpPr txBox="1"/>
          <p:nvPr/>
        </p:nvSpPr>
        <p:spPr>
          <a:xfrm>
            <a:off x="9710375" y="292850"/>
            <a:ext cx="7696800" cy="1031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5500">
                <a:solidFill>
                  <a:schemeClr val="dk1"/>
                </a:solidFill>
                <a:latin typeface="Calibri"/>
                <a:ea typeface="Calibri"/>
                <a:cs typeface="Calibri"/>
                <a:sym typeface="Calibri"/>
              </a:rPr>
              <a:t>Need Analysis</a:t>
            </a:r>
            <a:endParaRPr b="1" sz="55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7"/>
                                        </p:tgtEl>
                                        <p:attrNameLst>
                                          <p:attrName>style.visibility</p:attrName>
                                        </p:attrNameLst>
                                      </p:cBhvr>
                                      <p:to>
                                        <p:strVal val="visible"/>
                                      </p:to>
                                    </p:set>
                                    <p:anim calcmode="lin" valueType="num">
                                      <p:cBhvr additive="base">
                                        <p:cTn dur="1000"/>
                                        <p:tgtEl>
                                          <p:spTgt spid="10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1D5DB"/>
        </a:solidFill>
      </p:bgPr>
    </p:bg>
    <p:spTree>
      <p:nvGrpSpPr>
        <p:cNvPr id="112" name="Shape 112"/>
        <p:cNvGrpSpPr/>
        <p:nvPr/>
      </p:nvGrpSpPr>
      <p:grpSpPr>
        <a:xfrm>
          <a:off x="0" y="0"/>
          <a:ext cx="0" cy="0"/>
          <a:chOff x="0" y="0"/>
          <a:chExt cx="0" cy="0"/>
        </a:xfrm>
      </p:grpSpPr>
      <p:sp>
        <p:nvSpPr>
          <p:cNvPr id="113" name="Google Shape;113;p17"/>
          <p:cNvSpPr txBox="1"/>
          <p:nvPr/>
        </p:nvSpPr>
        <p:spPr>
          <a:xfrm>
            <a:off x="616048" y="1393675"/>
            <a:ext cx="17217600" cy="880500"/>
          </a:xfrm>
          <a:prstGeom prst="rect">
            <a:avLst/>
          </a:prstGeom>
          <a:noFill/>
          <a:ln>
            <a:noFill/>
          </a:ln>
        </p:spPr>
        <p:txBody>
          <a:bodyPr anchorCtr="0" anchor="t" bIns="0" lIns="0" spcFirstLastPara="1" rIns="0" wrap="square" tIns="0">
            <a:spAutoFit/>
          </a:bodyPr>
          <a:lstStyle/>
          <a:p>
            <a:pPr indent="0" lvl="0" marL="0" marR="0" rtl="0" algn="just">
              <a:lnSpc>
                <a:spcPct val="160000"/>
              </a:lnSpc>
              <a:spcBef>
                <a:spcPts val="0"/>
              </a:spcBef>
              <a:spcAft>
                <a:spcPts val="0"/>
              </a:spcAft>
              <a:buNone/>
            </a:pPr>
            <a:r>
              <a:t/>
            </a:r>
            <a:endParaRPr sz="2200">
              <a:solidFill>
                <a:srgbClr val="FFFFFF"/>
              </a:solidFill>
              <a:latin typeface="Roboto"/>
              <a:ea typeface="Roboto"/>
              <a:cs typeface="Roboto"/>
              <a:sym typeface="Roboto"/>
            </a:endParaRPr>
          </a:p>
          <a:p>
            <a:pPr indent="0" lvl="0" marL="0" marR="0" rtl="0" algn="just">
              <a:lnSpc>
                <a:spcPct val="160000"/>
              </a:lnSpc>
              <a:spcBef>
                <a:spcPts val="0"/>
              </a:spcBef>
              <a:spcAft>
                <a:spcPts val="0"/>
              </a:spcAft>
              <a:buNone/>
            </a:pPr>
            <a:r>
              <a:t/>
            </a:r>
            <a:endParaRPr sz="2200">
              <a:solidFill>
                <a:srgbClr val="FFFFFF"/>
              </a:solidFill>
              <a:latin typeface="Roboto"/>
              <a:ea typeface="Roboto"/>
              <a:cs typeface="Roboto"/>
              <a:sym typeface="Roboto"/>
            </a:endParaRPr>
          </a:p>
        </p:txBody>
      </p:sp>
      <p:sp>
        <p:nvSpPr>
          <p:cNvPr id="114" name="Google Shape;114;p17"/>
          <p:cNvSpPr txBox="1"/>
          <p:nvPr/>
        </p:nvSpPr>
        <p:spPr>
          <a:xfrm>
            <a:off x="5905125" y="244860"/>
            <a:ext cx="6138300" cy="8466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b="1" lang="en-US" sz="5500">
                <a:solidFill>
                  <a:srgbClr val="101010"/>
                </a:solidFill>
                <a:latin typeface="Roboto"/>
                <a:ea typeface="Roboto"/>
                <a:cs typeface="Roboto"/>
                <a:sym typeface="Roboto"/>
              </a:rPr>
              <a:t>Literature Survey</a:t>
            </a:r>
            <a:endParaRPr sz="5500">
              <a:solidFill>
                <a:srgbClr val="101010"/>
              </a:solidFill>
            </a:endParaRPr>
          </a:p>
        </p:txBody>
      </p:sp>
      <p:graphicFrame>
        <p:nvGraphicFramePr>
          <p:cNvPr id="115" name="Google Shape;115;p17"/>
          <p:cNvGraphicFramePr/>
          <p:nvPr/>
        </p:nvGraphicFramePr>
        <p:xfrm>
          <a:off x="-12" y="3428988"/>
          <a:ext cx="3000000" cy="3000000"/>
        </p:xfrm>
        <a:graphic>
          <a:graphicData uri="http://schemas.openxmlformats.org/drawingml/2006/table">
            <a:tbl>
              <a:tblPr>
                <a:noFill/>
                <a:tableStyleId>{3BCD2C49-6A1C-48CD-90AE-66ADFEEAF951}</a:tableStyleId>
              </a:tblPr>
              <a:tblGrid>
                <a:gridCol w="1833025"/>
                <a:gridCol w="3708750"/>
                <a:gridCol w="3708750"/>
                <a:gridCol w="4518750"/>
                <a:gridCol w="4518750"/>
              </a:tblGrid>
              <a:tr h="814900">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S. No</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Author</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Paper Title</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Tools/Technology</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Findings</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2847825">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1</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t>Nitesh Saxena and James H. Watt</a:t>
                      </a:r>
                      <a:endParaRPr sz="2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t>Authentication Technologies for the Blind or Visually Impaired.</a:t>
                      </a:r>
                      <a:endParaRPr sz="2300"/>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Computer Vision </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Usable Security research aimed at disabled user population becomes extremely challenging is that disabled human subjects are not easily accessible to perform usability studies.</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193575">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2</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just">
                        <a:lnSpc>
                          <a:spcPct val="115000"/>
                        </a:lnSpc>
                        <a:spcBef>
                          <a:spcPts val="0"/>
                        </a:spcBef>
                        <a:spcAft>
                          <a:spcPts val="200"/>
                        </a:spcAft>
                        <a:buNone/>
                      </a:pPr>
                      <a:r>
                        <a:rPr lang="en-US" sz="2300">
                          <a:latin typeface="Times New Roman"/>
                          <a:ea typeface="Times New Roman"/>
                          <a:cs typeface="Times New Roman"/>
                          <a:sym typeface="Times New Roman"/>
                        </a:rPr>
                        <a:t> Khan </a:t>
                      </a:r>
                      <a:r>
                        <a:rPr i="1" lang="en-US" sz="2300">
                          <a:latin typeface="Times New Roman"/>
                          <a:ea typeface="Times New Roman"/>
                          <a:cs typeface="Times New Roman"/>
                          <a:sym typeface="Times New Roman"/>
                        </a:rPr>
                        <a:t>et. al.</a:t>
                      </a:r>
                      <a:endParaRPr i="1"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Secure biometric template generation for multi-factor authentication</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Image Processing, Biometric sensors.</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It involves using a secure sketch-based approach to generate a binary template from the original biometric data. The binary template is then hashed using a secret key to create a secure and encrypted version.</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
        <p:nvSpPr>
          <p:cNvPr id="116" name="Google Shape;116;p17"/>
          <p:cNvSpPr txBox="1"/>
          <p:nvPr/>
        </p:nvSpPr>
        <p:spPr>
          <a:xfrm>
            <a:off x="278775" y="1091450"/>
            <a:ext cx="17391000" cy="2311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US" sz="2700">
                <a:solidFill>
                  <a:schemeClr val="dk1"/>
                </a:solidFill>
                <a:latin typeface="Times New Roman"/>
                <a:ea typeface="Times New Roman"/>
                <a:cs typeface="Times New Roman"/>
                <a:sym typeface="Times New Roman"/>
              </a:rPr>
              <a:t>A report by the World Health Organization (WHO) and International Agency for Prevention of Blindness (IAPB) stated that there are approximately 285 million people around the world who are visually impaired. Moreover, almost 90% of them have to depend on others to ensure their safety.</a:t>
            </a:r>
            <a:endParaRPr sz="27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Clr>
                <a:schemeClr val="dk1"/>
              </a:buClr>
              <a:buSzPts val="1100"/>
              <a:buFont typeface="Arial"/>
              <a:buNone/>
            </a:pPr>
            <a:r>
              <a:rPr lang="en-US" sz="2700">
                <a:solidFill>
                  <a:schemeClr val="dk1"/>
                </a:solidFill>
                <a:latin typeface="Times New Roman"/>
                <a:ea typeface="Times New Roman"/>
                <a:cs typeface="Times New Roman"/>
                <a:sym typeface="Times New Roman"/>
              </a:rPr>
              <a:t>Some of the existing solutions are SWING DOOR LOCK and YALE ENTR SMART DOOR LOCK.</a:t>
            </a:r>
            <a:endParaRPr sz="27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0" name="Shape 120"/>
        <p:cNvGrpSpPr/>
        <p:nvPr/>
      </p:nvGrpSpPr>
      <p:grpSpPr>
        <a:xfrm>
          <a:off x="0" y="0"/>
          <a:ext cx="0" cy="0"/>
          <a:chOff x="0" y="0"/>
          <a:chExt cx="0" cy="0"/>
        </a:xfrm>
      </p:grpSpPr>
      <p:grpSp>
        <p:nvGrpSpPr>
          <p:cNvPr id="121" name="Google Shape;121;p18"/>
          <p:cNvGrpSpPr/>
          <p:nvPr/>
        </p:nvGrpSpPr>
        <p:grpSpPr>
          <a:xfrm>
            <a:off x="554113" y="823850"/>
            <a:ext cx="8480088" cy="8496071"/>
            <a:chOff x="-632783" y="-8731501"/>
            <a:chExt cx="11306783" cy="8880601"/>
          </a:xfrm>
        </p:grpSpPr>
        <p:sp>
          <p:nvSpPr>
            <p:cNvPr id="122" name="Google Shape;122;p18"/>
            <p:cNvSpPr txBox="1"/>
            <p:nvPr/>
          </p:nvSpPr>
          <p:spPr>
            <a:xfrm>
              <a:off x="0" y="-76200"/>
              <a:ext cx="10674000" cy="225300"/>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t/>
              </a:r>
              <a:endParaRPr/>
            </a:p>
          </p:txBody>
        </p:sp>
        <p:sp>
          <p:nvSpPr>
            <p:cNvPr id="123" name="Google Shape;123;p18"/>
            <p:cNvSpPr txBox="1"/>
            <p:nvPr/>
          </p:nvSpPr>
          <p:spPr>
            <a:xfrm>
              <a:off x="-632783" y="-8731501"/>
              <a:ext cx="11286600" cy="386100"/>
            </a:xfrm>
            <a:prstGeom prst="rect">
              <a:avLst/>
            </a:prstGeom>
            <a:noFill/>
            <a:ln>
              <a:noFill/>
            </a:ln>
          </p:spPr>
          <p:txBody>
            <a:bodyPr anchorCtr="0" anchor="t" bIns="0" lIns="0" spcFirstLastPara="1" rIns="0" wrap="square" tIns="0">
              <a:spAutoFit/>
            </a:bodyPr>
            <a:lstStyle/>
            <a:p>
              <a:pPr indent="0" lvl="0" marL="0" rtl="0" algn="just">
                <a:lnSpc>
                  <a:spcPct val="139958"/>
                </a:lnSpc>
                <a:spcBef>
                  <a:spcPts val="0"/>
                </a:spcBef>
                <a:spcAft>
                  <a:spcPts val="0"/>
                </a:spcAft>
                <a:buSzPts val="1100"/>
                <a:buNone/>
              </a:pPr>
              <a:r>
                <a:t/>
              </a:r>
              <a:endParaRPr sz="2400">
                <a:solidFill>
                  <a:srgbClr val="101010"/>
                </a:solidFill>
                <a:latin typeface="Roboto"/>
                <a:ea typeface="Roboto"/>
                <a:cs typeface="Roboto"/>
                <a:sym typeface="Roboto"/>
              </a:endParaRPr>
            </a:p>
          </p:txBody>
        </p:sp>
      </p:grpSp>
      <p:sp>
        <p:nvSpPr>
          <p:cNvPr id="124" name="Google Shape;124;p18"/>
          <p:cNvSpPr txBox="1"/>
          <p:nvPr/>
        </p:nvSpPr>
        <p:spPr>
          <a:xfrm>
            <a:off x="9668275" y="823850"/>
            <a:ext cx="8368500" cy="5232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t/>
            </a:r>
            <a:endParaRPr sz="2200">
              <a:latin typeface="Roboto"/>
              <a:ea typeface="Roboto"/>
              <a:cs typeface="Roboto"/>
              <a:sym typeface="Roboto"/>
            </a:endParaRPr>
          </a:p>
        </p:txBody>
      </p:sp>
      <p:sp>
        <p:nvSpPr>
          <p:cNvPr id="125" name="Google Shape;125;p18"/>
          <p:cNvSpPr txBox="1"/>
          <p:nvPr/>
        </p:nvSpPr>
        <p:spPr>
          <a:xfrm>
            <a:off x="442138" y="3629375"/>
            <a:ext cx="8688900" cy="843300"/>
          </a:xfrm>
          <a:prstGeom prst="rect">
            <a:avLst/>
          </a:prstGeom>
          <a:noFill/>
          <a:ln>
            <a:noFill/>
          </a:ln>
        </p:spPr>
        <p:txBody>
          <a:bodyPr anchorCtr="0" anchor="t" bIns="91425" lIns="91425" spcFirstLastPara="1" rIns="91425" wrap="square" tIns="91425">
            <a:spAutoFit/>
          </a:bodyPr>
          <a:lstStyle/>
          <a:p>
            <a:pPr indent="0" lvl="0" marL="0" rtl="0" algn="just">
              <a:lnSpc>
                <a:spcPct val="139958"/>
              </a:lnSpc>
              <a:spcBef>
                <a:spcPts val="0"/>
              </a:spcBef>
              <a:spcAft>
                <a:spcPts val="0"/>
              </a:spcAft>
              <a:buNone/>
            </a:pPr>
            <a:r>
              <a:t/>
            </a:r>
            <a:endParaRPr sz="2200">
              <a:latin typeface="Roboto"/>
              <a:ea typeface="Roboto"/>
              <a:cs typeface="Roboto"/>
              <a:sym typeface="Roboto"/>
            </a:endParaRPr>
          </a:p>
          <a:p>
            <a:pPr indent="0" lvl="0" marL="0" rtl="0" algn="l">
              <a:lnSpc>
                <a:spcPct val="139958"/>
              </a:lnSpc>
              <a:spcBef>
                <a:spcPts val="0"/>
              </a:spcBef>
              <a:spcAft>
                <a:spcPts val="0"/>
              </a:spcAft>
              <a:buClr>
                <a:schemeClr val="dk1"/>
              </a:buClr>
              <a:buSzPts val="1100"/>
              <a:buFont typeface="Arial"/>
              <a:buNone/>
            </a:pPr>
            <a:r>
              <a:rPr lang="en-US" sz="1200">
                <a:solidFill>
                  <a:srgbClr val="2E2E2E"/>
                </a:solidFill>
                <a:latin typeface="Georgia"/>
                <a:ea typeface="Georgia"/>
                <a:cs typeface="Georgia"/>
                <a:sym typeface="Georgia"/>
              </a:rPr>
              <a:t> </a:t>
            </a:r>
            <a:endParaRPr>
              <a:latin typeface="Calibri"/>
              <a:ea typeface="Calibri"/>
              <a:cs typeface="Calibri"/>
              <a:sym typeface="Calibri"/>
            </a:endParaRPr>
          </a:p>
        </p:txBody>
      </p:sp>
      <p:graphicFrame>
        <p:nvGraphicFramePr>
          <p:cNvPr id="126" name="Google Shape;126;p18"/>
          <p:cNvGraphicFramePr/>
          <p:nvPr/>
        </p:nvGraphicFramePr>
        <p:xfrm>
          <a:off x="-64112" y="-12"/>
          <a:ext cx="3000000" cy="3000000"/>
        </p:xfrm>
        <a:graphic>
          <a:graphicData uri="http://schemas.openxmlformats.org/drawingml/2006/table">
            <a:tbl>
              <a:tblPr>
                <a:noFill/>
                <a:tableStyleId>{3BCD2C49-6A1C-48CD-90AE-66ADFEEAF951}</a:tableStyleId>
              </a:tblPr>
              <a:tblGrid>
                <a:gridCol w="1735750"/>
                <a:gridCol w="3740650"/>
                <a:gridCol w="3740650"/>
                <a:gridCol w="4557600"/>
                <a:gridCol w="4641550"/>
              </a:tblGrid>
              <a:tr h="2214825">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3</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just">
                        <a:lnSpc>
                          <a:spcPct val="115000"/>
                        </a:lnSpc>
                        <a:spcBef>
                          <a:spcPts val="0"/>
                        </a:spcBef>
                        <a:spcAft>
                          <a:spcPts val="0"/>
                        </a:spcAft>
                        <a:buNone/>
                      </a:pPr>
                      <a:r>
                        <a:rPr lang="en-US" sz="2300">
                          <a:latin typeface="Times New Roman"/>
                          <a:ea typeface="Times New Roman"/>
                          <a:cs typeface="Times New Roman"/>
                          <a:sym typeface="Times New Roman"/>
                        </a:rPr>
                        <a:t>Yugashini</a:t>
                      </a:r>
                      <a:endParaRPr sz="2300">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i="1" lang="en-US" sz="2300">
                          <a:latin typeface="Times New Roman"/>
                          <a:ea typeface="Times New Roman"/>
                          <a:cs typeface="Times New Roman"/>
                          <a:sym typeface="Times New Roman"/>
                        </a:rPr>
                        <a:t>et. al.</a:t>
                      </a:r>
                      <a:endParaRPr i="1"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Design and Implementation of Automated Door Accessing System with Face Recognition </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Computer Vision, GSM module </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Facial recognition gives good results and is highly secure as the face is matched with database, alerting users via SMS. </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4500500">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4</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just">
                        <a:lnSpc>
                          <a:spcPct val="115000"/>
                        </a:lnSpc>
                        <a:spcBef>
                          <a:spcPts val="0"/>
                        </a:spcBef>
                        <a:spcAft>
                          <a:spcPts val="0"/>
                        </a:spcAft>
                        <a:buNone/>
                      </a:pPr>
                      <a:r>
                        <a:rPr lang="en-US" sz="2300">
                          <a:latin typeface="Times New Roman"/>
                          <a:ea typeface="Times New Roman"/>
                          <a:cs typeface="Times New Roman"/>
                          <a:sym typeface="Times New Roman"/>
                        </a:rPr>
                        <a:t>Shah </a:t>
                      </a:r>
                      <a:r>
                        <a:rPr i="1" lang="en-US" sz="2300">
                          <a:latin typeface="Times New Roman"/>
                          <a:ea typeface="Times New Roman"/>
                          <a:cs typeface="Times New Roman"/>
                          <a:sym typeface="Times New Roman"/>
                        </a:rPr>
                        <a:t>et. al.</a:t>
                      </a:r>
                      <a:endParaRPr i="1"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Biometric Voice Recognition in Security System </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Signal processing </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The system successfully</a:t>
                      </a:r>
                      <a:endParaRPr sz="2300">
                        <a:latin typeface="Times New Roman"/>
                        <a:ea typeface="Times New Roman"/>
                        <a:cs typeface="Times New Roman"/>
                        <a:sym typeface="Times New Roman"/>
                      </a:endParaRPr>
                    </a:p>
                    <a:p>
                      <a:pPr indent="0" lvl="0" marL="0" rtl="0" algn="l">
                        <a:lnSpc>
                          <a:spcPct val="115000"/>
                        </a:lnSpc>
                        <a:spcBef>
                          <a:spcPts val="900"/>
                        </a:spcBef>
                        <a:spcAft>
                          <a:spcPts val="0"/>
                        </a:spcAft>
                        <a:buNone/>
                      </a:pPr>
                      <a:r>
                        <a:rPr lang="en-US" sz="2300">
                          <a:latin typeface="Times New Roman"/>
                          <a:ea typeface="Times New Roman"/>
                          <a:cs typeface="Times New Roman"/>
                          <a:sym typeface="Times New Roman"/>
                        </a:rPr>
                        <a:t>recognizes the user’s</a:t>
                      </a:r>
                      <a:endParaRPr sz="2300">
                        <a:latin typeface="Times New Roman"/>
                        <a:ea typeface="Times New Roman"/>
                        <a:cs typeface="Times New Roman"/>
                        <a:sym typeface="Times New Roman"/>
                      </a:endParaRPr>
                    </a:p>
                    <a:p>
                      <a:pPr indent="0" lvl="0" marL="0" rtl="0" algn="l">
                        <a:lnSpc>
                          <a:spcPct val="115000"/>
                        </a:lnSpc>
                        <a:spcBef>
                          <a:spcPts val="900"/>
                        </a:spcBef>
                        <a:spcAft>
                          <a:spcPts val="0"/>
                        </a:spcAft>
                        <a:buNone/>
                      </a:pPr>
                      <a:r>
                        <a:rPr lang="en-US" sz="2300">
                          <a:latin typeface="Times New Roman"/>
                          <a:ea typeface="Times New Roman"/>
                          <a:cs typeface="Times New Roman"/>
                          <a:sym typeface="Times New Roman"/>
                        </a:rPr>
                        <a:t>voice, by feature extraction and comparing it with that stored in the database, instructing Arduino to open the</a:t>
                      </a:r>
                      <a:endParaRPr sz="2300">
                        <a:latin typeface="Times New Roman"/>
                        <a:ea typeface="Times New Roman"/>
                        <a:cs typeface="Times New Roman"/>
                        <a:sym typeface="Times New Roman"/>
                      </a:endParaRPr>
                    </a:p>
                    <a:p>
                      <a:pPr indent="0" lvl="0" marL="0" rtl="0" algn="l">
                        <a:lnSpc>
                          <a:spcPct val="115000"/>
                        </a:lnSpc>
                        <a:spcBef>
                          <a:spcPts val="900"/>
                        </a:spcBef>
                        <a:spcAft>
                          <a:spcPts val="0"/>
                        </a:spcAft>
                        <a:buNone/>
                      </a:pPr>
                      <a:r>
                        <a:rPr lang="en-US" sz="2300">
                          <a:latin typeface="Times New Roman"/>
                          <a:ea typeface="Times New Roman"/>
                          <a:cs typeface="Times New Roman"/>
                          <a:sym typeface="Times New Roman"/>
                        </a:rPr>
                        <a:t>door, and rejects all the other impostor’s voices. </a:t>
                      </a:r>
                      <a:endParaRPr sz="2300">
                        <a:latin typeface="Times New Roman"/>
                        <a:ea typeface="Times New Roman"/>
                        <a:cs typeface="Times New Roman"/>
                        <a:sym typeface="Times New Roman"/>
                      </a:endParaRPr>
                    </a:p>
                    <a:p>
                      <a:pPr indent="0" lvl="0" marL="0" rtl="0" algn="l">
                        <a:lnSpc>
                          <a:spcPct val="115000"/>
                        </a:lnSpc>
                        <a:spcBef>
                          <a:spcPts val="900"/>
                        </a:spcBef>
                        <a:spcAft>
                          <a:spcPts val="900"/>
                        </a:spcAft>
                        <a:buNone/>
                      </a:pPr>
                      <a:r>
                        <a:rPr lang="en-US" sz="2300">
                          <a:latin typeface="Times New Roman"/>
                          <a:ea typeface="Times New Roman"/>
                          <a:cs typeface="Times New Roman"/>
                          <a:sym typeface="Times New Roman"/>
                        </a:rPr>
                        <a:t> </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571675">
                <a:tc>
                  <a:txBody>
                    <a:bodyPr/>
                    <a:lstStyle/>
                    <a:p>
                      <a:pPr indent="0" lvl="0" marL="0" rtl="0" algn="l">
                        <a:lnSpc>
                          <a:spcPct val="115000"/>
                        </a:lnSpc>
                        <a:spcBef>
                          <a:spcPts val="0"/>
                        </a:spcBef>
                        <a:spcAft>
                          <a:spcPts val="800"/>
                        </a:spcAft>
                        <a:buNone/>
                      </a:pPr>
                      <a:r>
                        <a:rPr lang="en-US" sz="2300">
                          <a:latin typeface="Times New Roman"/>
                          <a:ea typeface="Times New Roman"/>
                          <a:cs typeface="Times New Roman"/>
                          <a:sym typeface="Times New Roman"/>
                        </a:rPr>
                        <a:t>5</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Daniella Briotto Faustino and Audrey Girouard</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None/>
                      </a:pPr>
                      <a:r>
                        <a:rPr lang="en-US" sz="2300">
                          <a:latin typeface="Times New Roman"/>
                          <a:ea typeface="Times New Roman"/>
                          <a:cs typeface="Times New Roman"/>
                          <a:sym typeface="Times New Roman"/>
                        </a:rPr>
                        <a:t>Understanding Authentication Method Use on Mobile Devices by People with Vision Impairment</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Clr>
                          <a:schemeClr val="dk1"/>
                        </a:buClr>
                        <a:buSzPts val="1100"/>
                        <a:buFont typeface="Arial"/>
                        <a:buNone/>
                      </a:pPr>
                      <a:r>
                        <a:rPr lang="en-US" sz="2300">
                          <a:solidFill>
                            <a:schemeClr val="dk1"/>
                          </a:solidFill>
                          <a:latin typeface="Times New Roman"/>
                          <a:ea typeface="Times New Roman"/>
                          <a:cs typeface="Times New Roman"/>
                          <a:sym typeface="Times New Roman"/>
                        </a:rPr>
                        <a:t>Computer Vision,Image Processing </a:t>
                      </a:r>
                      <a:endParaRPr sz="2300">
                        <a:solidFill>
                          <a:schemeClr val="dk1"/>
                        </a:solidFill>
                        <a:latin typeface="Times New Roman"/>
                        <a:ea typeface="Times New Roman"/>
                        <a:cs typeface="Times New Roman"/>
                        <a:sym typeface="Times New Roman"/>
                      </a:endParaRPr>
                    </a:p>
                    <a:p>
                      <a:pPr indent="0" lvl="0" marL="0" rtl="0" algn="l">
                        <a:lnSpc>
                          <a:spcPct val="115000"/>
                        </a:lnSpc>
                        <a:spcBef>
                          <a:spcPts val="900"/>
                        </a:spcBef>
                        <a:spcAft>
                          <a:spcPts val="900"/>
                        </a:spcAft>
                        <a:buNone/>
                      </a:pPr>
                      <a:r>
                        <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900"/>
                        </a:spcAft>
                        <a:buClr>
                          <a:schemeClr val="dk1"/>
                        </a:buClr>
                        <a:buSzPts val="1100"/>
                        <a:buFont typeface="Arial"/>
                        <a:buNone/>
                      </a:pPr>
                      <a:r>
                        <a:rPr lang="en-US" sz="2300">
                          <a:solidFill>
                            <a:schemeClr val="dk1"/>
                          </a:solidFill>
                          <a:latin typeface="Times New Roman"/>
                          <a:ea typeface="Times New Roman"/>
                          <a:cs typeface="Times New Roman"/>
                          <a:sym typeface="Times New Roman"/>
                        </a:rPr>
                        <a:t>It showed that majority consider fingerprints to be the most secure and most accessible user authentication methods.Survey showed that blind people considered patterns the least accessible methods.</a:t>
                      </a:r>
                      <a:endParaRPr sz="23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1010"/>
        </a:solidFill>
      </p:bgPr>
    </p:bg>
    <p:spTree>
      <p:nvGrpSpPr>
        <p:cNvPr id="130" name="Shape 130"/>
        <p:cNvGrpSpPr/>
        <p:nvPr/>
      </p:nvGrpSpPr>
      <p:grpSpPr>
        <a:xfrm>
          <a:off x="0" y="0"/>
          <a:ext cx="0" cy="0"/>
          <a:chOff x="0" y="0"/>
          <a:chExt cx="0" cy="0"/>
        </a:xfrm>
      </p:grpSpPr>
      <p:sp>
        <p:nvSpPr>
          <p:cNvPr id="131" name="Google Shape;131;p19"/>
          <p:cNvSpPr txBox="1"/>
          <p:nvPr/>
        </p:nvSpPr>
        <p:spPr>
          <a:xfrm>
            <a:off x="10050075" y="1803125"/>
            <a:ext cx="6940200" cy="923400"/>
          </a:xfrm>
          <a:prstGeom prst="rect">
            <a:avLst/>
          </a:prstGeom>
          <a:noFill/>
          <a:ln>
            <a:noFill/>
          </a:ln>
        </p:spPr>
        <p:txBody>
          <a:bodyPr anchorCtr="0" anchor="t" bIns="0" lIns="0" spcFirstLastPara="1" rIns="0" wrap="square" tIns="0">
            <a:spAutoFit/>
          </a:bodyPr>
          <a:lstStyle/>
          <a:p>
            <a:pPr indent="0" lvl="0" marL="0" marR="0" rtl="0" algn="just">
              <a:lnSpc>
                <a:spcPct val="139958"/>
              </a:lnSpc>
              <a:spcBef>
                <a:spcPts val="0"/>
              </a:spcBef>
              <a:spcAft>
                <a:spcPts val="0"/>
              </a:spcAft>
              <a:buNone/>
            </a:pPr>
            <a:r>
              <a:rPr lang="en-US" sz="2500">
                <a:solidFill>
                  <a:srgbClr val="FFFFFF"/>
                </a:solidFill>
                <a:latin typeface="Roboto"/>
                <a:ea typeface="Roboto"/>
                <a:cs typeface="Roboto"/>
                <a:sym typeface="Roboto"/>
              </a:rPr>
              <a:t>The proposed system seeks to meet the following goals:</a:t>
            </a:r>
            <a:endParaRPr sz="1500"/>
          </a:p>
        </p:txBody>
      </p:sp>
      <p:sp>
        <p:nvSpPr>
          <p:cNvPr id="132" name="Google Shape;132;p19"/>
          <p:cNvSpPr txBox="1"/>
          <p:nvPr/>
        </p:nvSpPr>
        <p:spPr>
          <a:xfrm>
            <a:off x="9786075" y="2726525"/>
            <a:ext cx="7468200" cy="5770500"/>
          </a:xfrm>
          <a:prstGeom prst="rect">
            <a:avLst/>
          </a:prstGeom>
          <a:noFill/>
          <a:ln>
            <a:noFill/>
          </a:ln>
        </p:spPr>
        <p:txBody>
          <a:bodyPr anchorCtr="0" anchor="t" bIns="0" lIns="0" spcFirstLastPara="1" rIns="0" wrap="square" tIns="0">
            <a:spAutoFit/>
          </a:bodyPr>
          <a:lstStyle/>
          <a:p>
            <a:pPr indent="0" lvl="0" marL="457200" marR="0" rtl="0" algn="l">
              <a:lnSpc>
                <a:spcPct val="139958"/>
              </a:lnSpc>
              <a:spcBef>
                <a:spcPts val="0"/>
              </a:spcBef>
              <a:spcAft>
                <a:spcPts val="0"/>
              </a:spcAft>
              <a:buNone/>
            </a:pPr>
            <a:r>
              <a:t/>
            </a:r>
            <a:endParaRPr sz="2500">
              <a:solidFill>
                <a:srgbClr val="FFFFFF"/>
              </a:solidFill>
              <a:latin typeface="Roboto"/>
              <a:ea typeface="Roboto"/>
              <a:cs typeface="Roboto"/>
              <a:sym typeface="Roboto"/>
            </a:endParaRPr>
          </a:p>
          <a:p>
            <a:pPr indent="-387350" lvl="0" marL="457200" rtl="0" algn="just">
              <a:lnSpc>
                <a:spcPct val="139958"/>
              </a:lnSpc>
              <a:spcBef>
                <a:spcPts val="0"/>
              </a:spcBef>
              <a:spcAft>
                <a:spcPts val="0"/>
              </a:spcAft>
              <a:buClr>
                <a:schemeClr val="lt1"/>
              </a:buClr>
              <a:buSzPts val="2500"/>
              <a:buFont typeface="Roboto"/>
              <a:buChar char="❏"/>
            </a:pPr>
            <a:r>
              <a:rPr lang="en-US" sz="2500">
                <a:solidFill>
                  <a:schemeClr val="lt1"/>
                </a:solidFill>
                <a:latin typeface="Roboto"/>
                <a:ea typeface="Roboto"/>
                <a:cs typeface="Roboto"/>
                <a:sym typeface="Roboto"/>
              </a:rPr>
              <a:t>To study about the problems and the needs associated with the visually impaired people.</a:t>
            </a:r>
            <a:endParaRPr sz="2500">
              <a:solidFill>
                <a:schemeClr val="lt1"/>
              </a:solidFill>
              <a:latin typeface="Roboto"/>
              <a:ea typeface="Roboto"/>
              <a:cs typeface="Roboto"/>
              <a:sym typeface="Roboto"/>
            </a:endParaRPr>
          </a:p>
          <a:p>
            <a:pPr indent="0" lvl="0" marL="457200" rtl="0" algn="just">
              <a:lnSpc>
                <a:spcPct val="139958"/>
              </a:lnSpc>
              <a:spcBef>
                <a:spcPts val="0"/>
              </a:spcBef>
              <a:spcAft>
                <a:spcPts val="0"/>
              </a:spcAft>
              <a:buNone/>
            </a:pPr>
            <a:r>
              <a:t/>
            </a:r>
            <a:endParaRPr sz="2500">
              <a:solidFill>
                <a:schemeClr val="lt1"/>
              </a:solidFill>
              <a:latin typeface="Roboto"/>
              <a:ea typeface="Roboto"/>
              <a:cs typeface="Roboto"/>
              <a:sym typeface="Roboto"/>
            </a:endParaRPr>
          </a:p>
          <a:p>
            <a:pPr indent="-387350" lvl="0" marL="457200" marR="0" rtl="0" algn="just">
              <a:lnSpc>
                <a:spcPct val="139958"/>
              </a:lnSpc>
              <a:spcBef>
                <a:spcPts val="0"/>
              </a:spcBef>
              <a:spcAft>
                <a:spcPts val="0"/>
              </a:spcAft>
              <a:buClr>
                <a:srgbClr val="FFFFFF"/>
              </a:buClr>
              <a:buSzPts val="2500"/>
              <a:buFont typeface="Roboto"/>
              <a:buChar char="❏"/>
            </a:pPr>
            <a:r>
              <a:rPr lang="en-US" sz="2500">
                <a:solidFill>
                  <a:srgbClr val="FFFFFF"/>
                </a:solidFill>
                <a:latin typeface="Roboto"/>
                <a:ea typeface="Roboto"/>
                <a:cs typeface="Roboto"/>
                <a:sym typeface="Roboto"/>
              </a:rPr>
              <a:t>To develop a 2-factor authentication lock using 2 modules - face recognition and hand gesture recognition.</a:t>
            </a:r>
            <a:endParaRPr sz="2500">
              <a:solidFill>
                <a:srgbClr val="FFFFFF"/>
              </a:solidFill>
              <a:latin typeface="Roboto"/>
              <a:ea typeface="Roboto"/>
              <a:cs typeface="Roboto"/>
              <a:sym typeface="Roboto"/>
            </a:endParaRPr>
          </a:p>
          <a:p>
            <a:pPr indent="0" lvl="0" marL="457200" marR="0" rtl="0" algn="just">
              <a:lnSpc>
                <a:spcPct val="139958"/>
              </a:lnSpc>
              <a:spcBef>
                <a:spcPts val="0"/>
              </a:spcBef>
              <a:spcAft>
                <a:spcPts val="0"/>
              </a:spcAft>
              <a:buNone/>
            </a:pPr>
            <a:r>
              <a:t/>
            </a:r>
            <a:endParaRPr sz="2500">
              <a:solidFill>
                <a:srgbClr val="FFFFFF"/>
              </a:solidFill>
              <a:latin typeface="Roboto"/>
              <a:ea typeface="Roboto"/>
              <a:cs typeface="Roboto"/>
              <a:sym typeface="Roboto"/>
            </a:endParaRPr>
          </a:p>
          <a:p>
            <a:pPr indent="-387350" lvl="0" marL="457200" marR="0" rtl="0" algn="just">
              <a:lnSpc>
                <a:spcPct val="139958"/>
              </a:lnSpc>
              <a:spcBef>
                <a:spcPts val="0"/>
              </a:spcBef>
              <a:spcAft>
                <a:spcPts val="0"/>
              </a:spcAft>
              <a:buClr>
                <a:srgbClr val="FFFFFF"/>
              </a:buClr>
              <a:buSzPts val="2500"/>
              <a:buFont typeface="Roboto"/>
              <a:buChar char="❏"/>
            </a:pPr>
            <a:r>
              <a:rPr lang="en-US" sz="2500">
                <a:solidFill>
                  <a:srgbClr val="FFFFFF"/>
                </a:solidFill>
                <a:latin typeface="Roboto"/>
                <a:ea typeface="Roboto"/>
                <a:cs typeface="Roboto"/>
                <a:sym typeface="Roboto"/>
              </a:rPr>
              <a:t>To minimize the effect of background on face recognition and hand gesture recognition algorithms so that accuracy can be increased.</a:t>
            </a:r>
            <a:endParaRPr sz="2500">
              <a:solidFill>
                <a:srgbClr val="FFFFFF"/>
              </a:solidFill>
              <a:latin typeface="Roboto"/>
              <a:ea typeface="Roboto"/>
              <a:cs typeface="Roboto"/>
              <a:sym typeface="Roboto"/>
            </a:endParaRPr>
          </a:p>
        </p:txBody>
      </p:sp>
      <p:sp>
        <p:nvSpPr>
          <p:cNvPr id="133" name="Google Shape;133;p19"/>
          <p:cNvSpPr txBox="1"/>
          <p:nvPr/>
        </p:nvSpPr>
        <p:spPr>
          <a:xfrm>
            <a:off x="10050063" y="650460"/>
            <a:ext cx="6140100" cy="769500"/>
          </a:xfrm>
          <a:prstGeom prst="rect">
            <a:avLst/>
          </a:prstGeom>
          <a:noFill/>
          <a:ln>
            <a:noFill/>
          </a:ln>
        </p:spPr>
        <p:txBody>
          <a:bodyPr anchorCtr="0" anchor="t" bIns="0" lIns="0" spcFirstLastPara="1" rIns="0" wrap="square" tIns="0">
            <a:spAutoFit/>
          </a:bodyPr>
          <a:lstStyle/>
          <a:p>
            <a:pPr indent="0" lvl="0" marL="0" marR="0" rtl="0" algn="l">
              <a:lnSpc>
                <a:spcPct val="130000"/>
              </a:lnSpc>
              <a:spcBef>
                <a:spcPts val="0"/>
              </a:spcBef>
              <a:spcAft>
                <a:spcPts val="0"/>
              </a:spcAft>
              <a:buNone/>
            </a:pPr>
            <a:r>
              <a:rPr lang="en-US" sz="5000">
                <a:solidFill>
                  <a:srgbClr val="FFFFFF"/>
                </a:solidFill>
                <a:latin typeface="Roboto Medium"/>
                <a:ea typeface="Roboto Medium"/>
                <a:cs typeface="Roboto Medium"/>
                <a:sym typeface="Roboto Medium"/>
              </a:rPr>
              <a:t>Objectives:</a:t>
            </a:r>
            <a:endParaRPr>
              <a:latin typeface="Roboto Medium"/>
              <a:ea typeface="Roboto Medium"/>
              <a:cs typeface="Roboto Medium"/>
              <a:sym typeface="Roboto Medium"/>
            </a:endParaRPr>
          </a:p>
        </p:txBody>
      </p:sp>
      <p:sp>
        <p:nvSpPr>
          <p:cNvPr id="134" name="Google Shape;134;p19"/>
          <p:cNvSpPr txBox="1"/>
          <p:nvPr/>
        </p:nvSpPr>
        <p:spPr>
          <a:xfrm>
            <a:off x="1134600" y="558050"/>
            <a:ext cx="6140100" cy="9543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Clr>
                <a:schemeClr val="dk1"/>
              </a:buClr>
              <a:buFont typeface="Arial"/>
              <a:buNone/>
            </a:pPr>
            <a:r>
              <a:rPr lang="en-US" sz="5000">
                <a:solidFill>
                  <a:schemeClr val="lt1"/>
                </a:solidFill>
                <a:latin typeface="Roboto Medium"/>
                <a:ea typeface="Roboto Medium"/>
                <a:cs typeface="Roboto Medium"/>
                <a:sym typeface="Roboto Medium"/>
              </a:rPr>
              <a:t>Problem Statement</a:t>
            </a:r>
            <a:endParaRPr sz="400">
              <a:solidFill>
                <a:schemeClr val="lt1"/>
              </a:solidFill>
              <a:latin typeface="Roboto Medium"/>
              <a:ea typeface="Roboto Medium"/>
              <a:cs typeface="Roboto Medium"/>
              <a:sym typeface="Roboto Medium"/>
            </a:endParaRPr>
          </a:p>
        </p:txBody>
      </p:sp>
      <p:sp>
        <p:nvSpPr>
          <p:cNvPr id="135" name="Google Shape;135;p19"/>
          <p:cNvSpPr txBox="1"/>
          <p:nvPr/>
        </p:nvSpPr>
        <p:spPr>
          <a:xfrm>
            <a:off x="1134600" y="2617125"/>
            <a:ext cx="624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36" name="Google Shape;136;p19"/>
          <p:cNvSpPr txBox="1"/>
          <p:nvPr/>
        </p:nvSpPr>
        <p:spPr>
          <a:xfrm>
            <a:off x="1206150" y="1512350"/>
            <a:ext cx="6731700" cy="4831800"/>
          </a:xfrm>
          <a:prstGeom prst="rect">
            <a:avLst/>
          </a:prstGeom>
          <a:noFill/>
          <a:ln>
            <a:noFill/>
          </a:ln>
        </p:spPr>
        <p:txBody>
          <a:bodyPr anchorCtr="0" anchor="t" bIns="91425" lIns="91425" spcFirstLastPara="1" rIns="91425" wrap="square" tIns="91425">
            <a:spAutoFit/>
          </a:bodyPr>
          <a:lstStyle/>
          <a:p>
            <a:pPr indent="0" lvl="0" marL="0" rtl="0" algn="just">
              <a:lnSpc>
                <a:spcPct val="139958"/>
              </a:lnSpc>
              <a:spcBef>
                <a:spcPts val="0"/>
              </a:spcBef>
              <a:spcAft>
                <a:spcPts val="0"/>
              </a:spcAft>
              <a:buNone/>
            </a:pPr>
            <a:r>
              <a:rPr lang="en-US" sz="2500">
                <a:solidFill>
                  <a:schemeClr val="lt1"/>
                </a:solidFill>
                <a:latin typeface="Roboto"/>
                <a:ea typeface="Roboto"/>
                <a:cs typeface="Roboto"/>
                <a:sym typeface="Roboto"/>
              </a:rPr>
              <a:t>The conventional lock and key method cannot be used by a visually disabled person. Also, there exist other automated systems like the fingerprint scanner, retina scan but all of these are not very useful for such people.These systems are not very secure so a locking system is needed which is both secure and convenient to use. </a:t>
            </a:r>
            <a:endParaRPr sz="1500">
              <a:solidFill>
                <a:schemeClr val="lt1"/>
              </a:solidFill>
            </a:endParaRPr>
          </a:p>
          <a:p>
            <a:pPr indent="0" lvl="0" marL="0" rtl="0" algn="l">
              <a:lnSpc>
                <a:spcPct val="139958"/>
              </a:lnSpc>
              <a:spcBef>
                <a:spcPts val="0"/>
              </a:spcBef>
              <a:spcAft>
                <a:spcPts val="0"/>
              </a:spcAft>
              <a:buClr>
                <a:schemeClr val="dk1"/>
              </a:buClr>
              <a:buFont typeface="Arial"/>
              <a:buNone/>
            </a:pPr>
            <a:r>
              <a:t/>
            </a:r>
            <a:endParaRPr sz="2200">
              <a:solidFill>
                <a:schemeClr val="lt1"/>
              </a:solidFill>
              <a:latin typeface="Roboto"/>
              <a:ea typeface="Roboto"/>
              <a:cs typeface="Roboto"/>
              <a:sym typeface="Roboto"/>
            </a:endParaRPr>
          </a:p>
        </p:txBody>
      </p:sp>
      <p:pic>
        <p:nvPicPr>
          <p:cNvPr id="137" name="Google Shape;137;p19"/>
          <p:cNvPicPr preferRelativeResize="0"/>
          <p:nvPr/>
        </p:nvPicPr>
        <p:blipFill>
          <a:blip r:embed="rId3">
            <a:alphaModFix/>
          </a:blip>
          <a:stretch>
            <a:fillRect/>
          </a:stretch>
        </p:blipFill>
        <p:spPr>
          <a:xfrm>
            <a:off x="1206151" y="5906902"/>
            <a:ext cx="6247800" cy="38797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6"/>
                                        </p:tgtEl>
                                        <p:attrNameLst>
                                          <p:attrName>style.visibility</p:attrName>
                                        </p:attrNameLst>
                                      </p:cBhvr>
                                      <p:to>
                                        <p:strVal val="visible"/>
                                      </p:to>
                                    </p:set>
                                    <p:anim calcmode="lin" valueType="num">
                                      <p:cBhvr additive="base">
                                        <p:cTn dur="1000"/>
                                        <p:tgtEl>
                                          <p:spTgt spid="13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32"/>
                                        </p:tgtEl>
                                        <p:attrNameLst>
                                          <p:attrName>style.visibility</p:attrName>
                                        </p:attrNameLst>
                                      </p:cBhvr>
                                      <p:to>
                                        <p:strVal val="visible"/>
                                      </p:to>
                                    </p:set>
                                    <p:anim calcmode="lin" valueType="num">
                                      <p:cBhvr additive="base">
                                        <p:cTn dur="1000"/>
                                        <p:tgtEl>
                                          <p:spTgt spid="13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1010"/>
        </a:solidFill>
      </p:bgPr>
    </p:bg>
    <p:spTree>
      <p:nvGrpSpPr>
        <p:cNvPr id="141" name="Shape 141"/>
        <p:cNvGrpSpPr/>
        <p:nvPr/>
      </p:nvGrpSpPr>
      <p:grpSpPr>
        <a:xfrm>
          <a:off x="0" y="0"/>
          <a:ext cx="0" cy="0"/>
          <a:chOff x="0" y="0"/>
          <a:chExt cx="0" cy="0"/>
        </a:xfrm>
      </p:grpSpPr>
      <p:pic>
        <p:nvPicPr>
          <p:cNvPr id="142" name="Google Shape;142;p20"/>
          <p:cNvPicPr preferRelativeResize="0"/>
          <p:nvPr/>
        </p:nvPicPr>
        <p:blipFill rotWithShape="1">
          <a:blip r:embed="rId3">
            <a:alphaModFix/>
          </a:blip>
          <a:srcRect b="0" l="14642" r="45761" t="0"/>
          <a:stretch/>
        </p:blipFill>
        <p:spPr>
          <a:xfrm>
            <a:off x="12180213" y="0"/>
            <a:ext cx="6107788" cy="10287000"/>
          </a:xfrm>
          <a:prstGeom prst="rect">
            <a:avLst/>
          </a:prstGeom>
          <a:noFill/>
          <a:ln>
            <a:noFill/>
          </a:ln>
        </p:spPr>
      </p:pic>
      <p:grpSp>
        <p:nvGrpSpPr>
          <p:cNvPr id="143" name="Google Shape;143;p20"/>
          <p:cNvGrpSpPr/>
          <p:nvPr/>
        </p:nvGrpSpPr>
        <p:grpSpPr>
          <a:xfrm>
            <a:off x="572380" y="417438"/>
            <a:ext cx="10782531" cy="9299253"/>
            <a:chOff x="-590618" y="-2645314"/>
            <a:chExt cx="13551000" cy="12026969"/>
          </a:xfrm>
        </p:grpSpPr>
        <p:sp>
          <p:nvSpPr>
            <p:cNvPr id="144" name="Google Shape;144;p20"/>
            <p:cNvSpPr txBox="1"/>
            <p:nvPr/>
          </p:nvSpPr>
          <p:spPr>
            <a:xfrm>
              <a:off x="-265717" y="-2645314"/>
              <a:ext cx="12901200" cy="1194300"/>
            </a:xfrm>
            <a:prstGeom prst="rect">
              <a:avLst/>
            </a:prstGeom>
            <a:noFill/>
            <a:ln>
              <a:noFill/>
            </a:ln>
          </p:spPr>
          <p:txBody>
            <a:bodyPr anchorCtr="0" anchor="t" bIns="0" lIns="0" spcFirstLastPara="1" rIns="0" wrap="square" tIns="0">
              <a:spAutoFit/>
            </a:bodyPr>
            <a:lstStyle/>
            <a:p>
              <a:pPr indent="0" lvl="0" marL="0" marR="0" rtl="0" algn="ctr">
                <a:lnSpc>
                  <a:spcPct val="130000"/>
                </a:lnSpc>
                <a:spcBef>
                  <a:spcPts val="0"/>
                </a:spcBef>
                <a:spcAft>
                  <a:spcPts val="0"/>
                </a:spcAft>
                <a:buNone/>
              </a:pPr>
              <a:r>
                <a:rPr b="1" lang="en-US" sz="6000">
                  <a:solidFill>
                    <a:srgbClr val="FFFFFF"/>
                  </a:solidFill>
                  <a:latin typeface="Roboto"/>
                  <a:ea typeface="Roboto"/>
                  <a:cs typeface="Roboto"/>
                  <a:sym typeface="Roboto"/>
                </a:rPr>
                <a:t>METHODOLOGY</a:t>
              </a:r>
              <a:endParaRPr/>
            </a:p>
          </p:txBody>
        </p:sp>
        <p:sp>
          <p:nvSpPr>
            <p:cNvPr id="145" name="Google Shape;145;p20"/>
            <p:cNvSpPr txBox="1"/>
            <p:nvPr/>
          </p:nvSpPr>
          <p:spPr>
            <a:xfrm>
              <a:off x="-590618" y="-839625"/>
              <a:ext cx="13551000" cy="497700"/>
            </a:xfrm>
            <a:prstGeom prst="rect">
              <a:avLst/>
            </a:prstGeom>
            <a:noFill/>
            <a:ln>
              <a:noFill/>
            </a:ln>
          </p:spPr>
          <p:txBody>
            <a:bodyPr anchorCtr="0" anchor="t" bIns="0" lIns="0" spcFirstLastPara="1" rIns="0" wrap="square" tIns="0">
              <a:spAutoFit/>
            </a:bodyPr>
            <a:lstStyle/>
            <a:p>
              <a:pPr indent="0" lvl="0" marL="0" marR="0" rtl="0" algn="l">
                <a:lnSpc>
                  <a:spcPct val="140014"/>
                </a:lnSpc>
                <a:spcBef>
                  <a:spcPts val="0"/>
                </a:spcBef>
                <a:spcAft>
                  <a:spcPts val="0"/>
                </a:spcAft>
                <a:buNone/>
              </a:pPr>
              <a:r>
                <a:rPr lang="en-US" sz="2500">
                  <a:solidFill>
                    <a:schemeClr val="lt1"/>
                  </a:solidFill>
                  <a:highlight>
                    <a:schemeClr val="dk1"/>
                  </a:highlight>
                </a:rPr>
                <a:t>The following steps are followed while working on the </a:t>
              </a:r>
              <a:r>
                <a:rPr lang="en-US" sz="2500">
                  <a:solidFill>
                    <a:schemeClr val="lt1"/>
                  </a:solidFill>
                  <a:highlight>
                    <a:schemeClr val="dk1"/>
                  </a:highlight>
                </a:rPr>
                <a:t>proposed</a:t>
              </a:r>
              <a:r>
                <a:rPr lang="en-US" sz="2500">
                  <a:solidFill>
                    <a:schemeClr val="lt1"/>
                  </a:solidFill>
                  <a:highlight>
                    <a:schemeClr val="dk1"/>
                  </a:highlight>
                </a:rPr>
                <a:t> system:</a:t>
              </a:r>
              <a:endParaRPr sz="2500">
                <a:solidFill>
                  <a:schemeClr val="lt1"/>
                </a:solidFill>
                <a:highlight>
                  <a:schemeClr val="dk1"/>
                </a:highlight>
              </a:endParaRPr>
            </a:p>
          </p:txBody>
        </p:sp>
        <p:sp>
          <p:nvSpPr>
            <p:cNvPr id="146" name="Google Shape;146;p20"/>
            <p:cNvSpPr txBox="1"/>
            <p:nvPr/>
          </p:nvSpPr>
          <p:spPr>
            <a:xfrm>
              <a:off x="-265722" y="31856"/>
              <a:ext cx="12901200" cy="9349800"/>
            </a:xfrm>
            <a:prstGeom prst="rect">
              <a:avLst/>
            </a:prstGeom>
            <a:noFill/>
            <a:ln>
              <a:noFill/>
            </a:ln>
          </p:spPr>
          <p:txBody>
            <a:bodyPr anchorCtr="0" anchor="t" bIns="0" lIns="0" spcFirstLastPara="1" rIns="0" wrap="square" tIns="0">
              <a:spAutoFit/>
            </a:bodyPr>
            <a:lstStyle/>
            <a:p>
              <a:pPr indent="-361950" lvl="0" marL="457200" rtl="0" algn="l">
                <a:lnSpc>
                  <a:spcPct val="123000"/>
                </a:lnSpc>
                <a:spcBef>
                  <a:spcPts val="1200"/>
                </a:spcBef>
                <a:spcAft>
                  <a:spcPts val="0"/>
                </a:spcAft>
                <a:buClr>
                  <a:schemeClr val="lt1"/>
                </a:buClr>
                <a:buSzPts val="2100"/>
                <a:buAutoNum type="arabicPeriod"/>
              </a:pPr>
              <a:r>
                <a:rPr lang="en-US" sz="2200">
                  <a:solidFill>
                    <a:schemeClr val="lt1"/>
                  </a:solidFill>
                  <a:highlight>
                    <a:schemeClr val="dk1"/>
                  </a:highlight>
                </a:rPr>
                <a:t>A proximity sensor →  to detect the presence of a person in front of the lock.</a:t>
              </a:r>
              <a:endParaRPr sz="2200">
                <a:solidFill>
                  <a:schemeClr val="lt1"/>
                </a:solidFill>
                <a:highlight>
                  <a:schemeClr val="dk1"/>
                </a:highlight>
              </a:endParaRPr>
            </a:p>
            <a:p>
              <a:pPr indent="-361950" lvl="0" marL="457200" rtl="0" algn="l">
                <a:lnSpc>
                  <a:spcPct val="123000"/>
                </a:lnSpc>
                <a:spcBef>
                  <a:spcPts val="1200"/>
                </a:spcBef>
                <a:spcAft>
                  <a:spcPts val="0"/>
                </a:spcAft>
                <a:buClr>
                  <a:schemeClr val="lt1"/>
                </a:buClr>
                <a:buSzPts val="2100"/>
                <a:buAutoNum type="arabicPeriod"/>
              </a:pPr>
              <a:r>
                <a:rPr lang="en-US" sz="2200">
                  <a:solidFill>
                    <a:schemeClr val="lt1"/>
                  </a:solidFill>
                  <a:highlight>
                    <a:schemeClr val="dk1"/>
                  </a:highlight>
                </a:rPr>
                <a:t>Face recognition module developed consists of a database of allowed faces with the blind person being the master user with the ability to enter the gesture l</a:t>
              </a:r>
              <a:r>
                <a:rPr lang="en-US" sz="2200">
                  <a:solidFill>
                    <a:schemeClr val="lt1"/>
                  </a:solidFill>
                  <a:highlight>
                    <a:schemeClr val="dk1"/>
                  </a:highlight>
                </a:rPr>
                <a:t>ock. Local storage or AWS S3 bucket shall be used to maintain the database.</a:t>
              </a:r>
              <a:endParaRPr sz="2200">
                <a:solidFill>
                  <a:schemeClr val="lt1"/>
                </a:solidFill>
                <a:highlight>
                  <a:schemeClr val="dk1"/>
                </a:highlight>
              </a:endParaRPr>
            </a:p>
            <a:p>
              <a:pPr indent="-361950" lvl="0" marL="457200" rtl="0" algn="l">
                <a:lnSpc>
                  <a:spcPct val="123000"/>
                </a:lnSpc>
                <a:spcBef>
                  <a:spcPts val="1200"/>
                </a:spcBef>
                <a:spcAft>
                  <a:spcPts val="0"/>
                </a:spcAft>
                <a:buClr>
                  <a:schemeClr val="lt1"/>
                </a:buClr>
                <a:buSzPts val="2100"/>
                <a:buAutoNum type="arabicPeriod"/>
              </a:pPr>
              <a:r>
                <a:rPr lang="en-US" sz="2200">
                  <a:solidFill>
                    <a:schemeClr val="lt1"/>
                  </a:solidFill>
                  <a:highlight>
                    <a:schemeClr val="dk1"/>
                  </a:highlight>
                </a:rPr>
                <a:t>A hand gesture recognition module will be developed to store a passkey corresponding to the sequence of hand gestures as demonstrated by the master user. The passkey can be changed only by the master user.</a:t>
              </a:r>
              <a:endParaRPr sz="2200">
                <a:solidFill>
                  <a:schemeClr val="lt1"/>
                </a:solidFill>
                <a:highlight>
                  <a:schemeClr val="dk1"/>
                </a:highlight>
              </a:endParaRPr>
            </a:p>
            <a:p>
              <a:pPr indent="-361950" lvl="0" marL="457200" rtl="0" algn="l">
                <a:lnSpc>
                  <a:spcPct val="123000"/>
                </a:lnSpc>
                <a:spcBef>
                  <a:spcPts val="1200"/>
                </a:spcBef>
                <a:spcAft>
                  <a:spcPts val="0"/>
                </a:spcAft>
                <a:buClr>
                  <a:schemeClr val="lt1"/>
                </a:buClr>
                <a:buSzPts val="2100"/>
                <a:buAutoNum type="arabicPeriod"/>
              </a:pPr>
              <a:r>
                <a:rPr lang="en-US" sz="2200">
                  <a:solidFill>
                    <a:schemeClr val="lt1"/>
                  </a:solidFill>
                  <a:highlight>
                    <a:schemeClr val="dk1"/>
                  </a:highlight>
                </a:rPr>
                <a:t>The latch module upon receiving the trigger signal will open the latch for 10s when the gesture matches and closes automatically after the person enters the facility. Else if the category of the user is known then sound module will be activated,which would announce the name of the person at the door.</a:t>
              </a:r>
              <a:endParaRPr sz="2200">
                <a:solidFill>
                  <a:schemeClr val="lt1"/>
                </a:solidFill>
                <a:highlight>
                  <a:schemeClr val="dk1"/>
                </a:highlight>
              </a:endParaRPr>
            </a:p>
            <a:p>
              <a:pPr indent="-368300" lvl="0" marL="457200" rtl="0" algn="l">
                <a:lnSpc>
                  <a:spcPct val="100000"/>
                </a:lnSpc>
                <a:spcBef>
                  <a:spcPts val="1200"/>
                </a:spcBef>
                <a:spcAft>
                  <a:spcPts val="0"/>
                </a:spcAft>
                <a:buClr>
                  <a:schemeClr val="lt1"/>
                </a:buClr>
                <a:buSzPts val="2200"/>
                <a:buAutoNum type="arabicPeriod"/>
              </a:pPr>
              <a:r>
                <a:rPr lang="en-US" sz="2200">
                  <a:solidFill>
                    <a:schemeClr val="lt1"/>
                  </a:solidFill>
                  <a:highlight>
                    <a:schemeClr val="dk1"/>
                  </a:highlight>
                </a:rPr>
                <a:t>The following framework will be followed:</a:t>
              </a:r>
              <a:endParaRPr sz="2200">
                <a:solidFill>
                  <a:schemeClr val="lt1"/>
                </a:solidFill>
                <a:highlight>
                  <a:schemeClr val="dk1"/>
                </a:highlight>
              </a:endParaRPr>
            </a:p>
            <a:p>
              <a:pPr indent="-368300" lvl="0" marL="914400" rtl="0" algn="l">
                <a:lnSpc>
                  <a:spcPct val="100000"/>
                </a:lnSpc>
                <a:spcBef>
                  <a:spcPts val="0"/>
                </a:spcBef>
                <a:spcAft>
                  <a:spcPts val="0"/>
                </a:spcAft>
                <a:buClr>
                  <a:schemeClr val="lt1"/>
                </a:buClr>
                <a:buSzPts val="2200"/>
                <a:buChar char="❏"/>
              </a:pPr>
              <a:r>
                <a:rPr lang="en-US" sz="2200">
                  <a:solidFill>
                    <a:schemeClr val="lt1"/>
                  </a:solidFill>
                  <a:highlight>
                    <a:schemeClr val="dk1"/>
                  </a:highlight>
                </a:rPr>
                <a:t>Front End (Graphical User Interface)</a:t>
              </a:r>
              <a:endParaRPr sz="2200">
                <a:solidFill>
                  <a:schemeClr val="lt1"/>
                </a:solidFill>
                <a:highlight>
                  <a:schemeClr val="dk1"/>
                </a:highlight>
              </a:endParaRPr>
            </a:p>
            <a:p>
              <a:pPr indent="-368300" lvl="0" marL="914400" rtl="0" algn="l">
                <a:lnSpc>
                  <a:spcPct val="100000"/>
                </a:lnSpc>
                <a:spcBef>
                  <a:spcPts val="0"/>
                </a:spcBef>
                <a:spcAft>
                  <a:spcPts val="0"/>
                </a:spcAft>
                <a:buClr>
                  <a:schemeClr val="lt1"/>
                </a:buClr>
                <a:buSzPts val="2200"/>
                <a:buChar char="❏"/>
              </a:pPr>
              <a:r>
                <a:rPr lang="en-US" sz="2200">
                  <a:solidFill>
                    <a:schemeClr val="lt1"/>
                  </a:solidFill>
                  <a:highlight>
                    <a:schemeClr val="dk1"/>
                  </a:highlight>
                </a:rPr>
                <a:t>Back End(using </a:t>
              </a:r>
              <a:r>
                <a:rPr lang="en-US" sz="2200">
                  <a:solidFill>
                    <a:schemeClr val="lt1"/>
                  </a:solidFill>
                  <a:highlight>
                    <a:schemeClr val="dk1"/>
                  </a:highlight>
                </a:rPr>
                <a:t>Python)</a:t>
              </a:r>
              <a:endParaRPr sz="2200">
                <a:solidFill>
                  <a:schemeClr val="lt1"/>
                </a:solidFill>
                <a:highlight>
                  <a:schemeClr val="dk1"/>
                </a:highlight>
              </a:endParaRPr>
            </a:p>
            <a:p>
              <a:pPr indent="-368300" lvl="0" marL="914400" rtl="0" algn="l">
                <a:lnSpc>
                  <a:spcPct val="100000"/>
                </a:lnSpc>
                <a:spcBef>
                  <a:spcPts val="0"/>
                </a:spcBef>
                <a:spcAft>
                  <a:spcPts val="0"/>
                </a:spcAft>
                <a:buClr>
                  <a:schemeClr val="lt1"/>
                </a:buClr>
                <a:buSzPts val="2200"/>
                <a:buChar char="❏"/>
              </a:pPr>
              <a:r>
                <a:rPr lang="en-US" sz="2200">
                  <a:solidFill>
                    <a:schemeClr val="lt1"/>
                  </a:solidFill>
                  <a:highlight>
                    <a:schemeClr val="dk1"/>
                  </a:highlight>
                </a:rPr>
                <a:t>Database(AWS </a:t>
              </a:r>
              <a:r>
                <a:rPr lang="en-US" sz="2200">
                  <a:solidFill>
                    <a:schemeClr val="lt1"/>
                  </a:solidFill>
                  <a:highlight>
                    <a:schemeClr val="dk1"/>
                  </a:highlight>
                </a:rPr>
                <a:t>S3 bucket)</a:t>
              </a:r>
              <a:endParaRPr sz="2200">
                <a:solidFill>
                  <a:schemeClr val="lt1"/>
                </a:solidFill>
                <a:highlight>
                  <a:schemeClr val="dk1"/>
                </a:highlight>
              </a:endParaRPr>
            </a:p>
            <a:p>
              <a:pPr indent="-368300" lvl="0" marL="914400" rtl="0" algn="l">
                <a:lnSpc>
                  <a:spcPct val="100000"/>
                </a:lnSpc>
                <a:spcBef>
                  <a:spcPts val="0"/>
                </a:spcBef>
                <a:spcAft>
                  <a:spcPts val="0"/>
                </a:spcAft>
                <a:buClr>
                  <a:schemeClr val="lt1"/>
                </a:buClr>
                <a:buSzPts val="2200"/>
                <a:buChar char="❏"/>
              </a:pPr>
              <a:r>
                <a:rPr lang="en-US" sz="2200">
                  <a:solidFill>
                    <a:schemeClr val="lt1"/>
                  </a:solidFill>
                  <a:highlight>
                    <a:schemeClr val="dk1"/>
                  </a:highlight>
                </a:rPr>
                <a:t>Model Building(Python libraries likely, Tensorflow and Keras)</a:t>
              </a:r>
              <a:endParaRPr sz="2200">
                <a:solidFill>
                  <a:schemeClr val="lt1"/>
                </a:solidFill>
                <a:highlight>
                  <a:schemeClr val="dk1"/>
                </a:highlight>
              </a:endParaRPr>
            </a:p>
            <a:p>
              <a:pPr indent="-368300" lvl="0" marL="914400" rtl="0" algn="l">
                <a:lnSpc>
                  <a:spcPct val="100000"/>
                </a:lnSpc>
                <a:spcBef>
                  <a:spcPts val="0"/>
                </a:spcBef>
                <a:spcAft>
                  <a:spcPts val="0"/>
                </a:spcAft>
                <a:buClr>
                  <a:schemeClr val="lt1"/>
                </a:buClr>
                <a:buSzPts val="2200"/>
                <a:buChar char="❏"/>
              </a:pPr>
              <a:r>
                <a:rPr lang="en-US" sz="2200">
                  <a:solidFill>
                    <a:schemeClr val="lt1"/>
                  </a:solidFill>
                  <a:highlight>
                    <a:schemeClr val="dk1"/>
                  </a:highlight>
                </a:rPr>
                <a:t>Deployment(AWS using EC2 instances)</a:t>
              </a:r>
              <a:endParaRPr sz="2200">
                <a:solidFill>
                  <a:schemeClr val="lt1"/>
                </a:solidFill>
                <a:highlight>
                  <a:schemeClr val="dk1"/>
                </a:highlight>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1"/>
          <p:cNvSpPr txBox="1"/>
          <p:nvPr/>
        </p:nvSpPr>
        <p:spPr>
          <a:xfrm>
            <a:off x="2719325" y="252975"/>
            <a:ext cx="13512300" cy="1062000"/>
          </a:xfrm>
          <a:prstGeom prst="rect">
            <a:avLst/>
          </a:prstGeom>
          <a:noFill/>
          <a:ln>
            <a:noFill/>
          </a:ln>
        </p:spPr>
        <p:txBody>
          <a:bodyPr anchorCtr="0" anchor="t" bIns="91425" lIns="91425" spcFirstLastPara="1" rIns="91425" wrap="square" tIns="91425">
            <a:spAutoFit/>
          </a:bodyPr>
          <a:lstStyle/>
          <a:p>
            <a:pPr indent="0" lvl="0" marL="0" rtl="0" algn="ctr">
              <a:lnSpc>
                <a:spcPct val="130000"/>
              </a:lnSpc>
              <a:spcBef>
                <a:spcPts val="0"/>
              </a:spcBef>
              <a:spcAft>
                <a:spcPts val="0"/>
              </a:spcAft>
              <a:buNone/>
            </a:pPr>
            <a:r>
              <a:rPr b="1" lang="en-US" sz="5700">
                <a:solidFill>
                  <a:srgbClr val="101010"/>
                </a:solidFill>
                <a:latin typeface="Roboto"/>
                <a:ea typeface="Roboto"/>
                <a:cs typeface="Roboto"/>
                <a:sym typeface="Roboto"/>
              </a:rPr>
              <a:t>Assumptions and Constraints</a:t>
            </a:r>
            <a:endParaRPr/>
          </a:p>
        </p:txBody>
      </p:sp>
      <p:sp>
        <p:nvSpPr>
          <p:cNvPr id="152" name="Google Shape;152;p21"/>
          <p:cNvSpPr txBox="1"/>
          <p:nvPr/>
        </p:nvSpPr>
        <p:spPr>
          <a:xfrm>
            <a:off x="737825" y="1918300"/>
            <a:ext cx="8031600" cy="6962700"/>
          </a:xfrm>
          <a:prstGeom prst="rect">
            <a:avLst/>
          </a:prstGeom>
          <a:noFill/>
          <a:ln>
            <a:noFill/>
          </a:ln>
        </p:spPr>
        <p:txBody>
          <a:bodyPr anchorCtr="0" anchor="t" bIns="91425" lIns="91425" spcFirstLastPara="1" rIns="91425" wrap="square" tIns="91425">
            <a:spAutoFit/>
          </a:bodyPr>
          <a:lstStyle/>
          <a:p>
            <a:pPr indent="0" lvl="0" marL="457200" rtl="0" algn="ctr">
              <a:lnSpc>
                <a:spcPct val="115000"/>
              </a:lnSpc>
              <a:spcBef>
                <a:spcPts val="1200"/>
              </a:spcBef>
              <a:spcAft>
                <a:spcPts val="0"/>
              </a:spcAft>
              <a:buNone/>
            </a:pPr>
            <a:r>
              <a:rPr lang="en-US" sz="3000">
                <a:solidFill>
                  <a:schemeClr val="dk1"/>
                </a:solidFill>
                <a:highlight>
                  <a:schemeClr val="lt1"/>
                </a:highlight>
                <a:latin typeface="Roboto Medium"/>
                <a:ea typeface="Roboto Medium"/>
                <a:cs typeface="Roboto Medium"/>
                <a:sym typeface="Roboto Medium"/>
              </a:rPr>
              <a:t>ASSUMPTIONS</a:t>
            </a:r>
            <a:endParaRPr sz="3000">
              <a:solidFill>
                <a:schemeClr val="dk1"/>
              </a:solidFill>
              <a:highlight>
                <a:schemeClr val="lt1"/>
              </a:highlight>
              <a:latin typeface="Roboto Medium"/>
              <a:ea typeface="Roboto Medium"/>
              <a:cs typeface="Roboto Medium"/>
              <a:sym typeface="Roboto Medium"/>
            </a:endParaRPr>
          </a:p>
          <a:p>
            <a:pPr indent="-412750" lvl="0" marL="457200" rtl="0" algn="just">
              <a:lnSpc>
                <a:spcPct val="115000"/>
              </a:lnSpc>
              <a:spcBef>
                <a:spcPts val="1200"/>
              </a:spcBef>
              <a:spcAft>
                <a:spcPts val="0"/>
              </a:spcAft>
              <a:buClr>
                <a:schemeClr val="dk1"/>
              </a:buClr>
              <a:buSzPts val="2900"/>
              <a:buFont typeface="Roboto"/>
              <a:buChar char="❏"/>
            </a:pPr>
            <a:r>
              <a:rPr lang="en-US" sz="2900">
                <a:solidFill>
                  <a:schemeClr val="dk1"/>
                </a:solidFill>
                <a:highlight>
                  <a:schemeClr val="lt1"/>
                </a:highlight>
                <a:latin typeface="Roboto"/>
                <a:ea typeface="Roboto"/>
                <a:cs typeface="Roboto"/>
                <a:sym typeface="Roboto"/>
              </a:rPr>
              <a:t>It is assumed that the visually impaired user can navigate through the main door and house.</a:t>
            </a:r>
            <a:endParaRPr sz="2900">
              <a:solidFill>
                <a:schemeClr val="dk1"/>
              </a:solidFill>
              <a:highlight>
                <a:schemeClr val="lt1"/>
              </a:highlight>
              <a:latin typeface="Roboto"/>
              <a:ea typeface="Roboto"/>
              <a:cs typeface="Roboto"/>
              <a:sym typeface="Roboto"/>
            </a:endParaRPr>
          </a:p>
          <a:p>
            <a:pPr indent="-412750" lvl="0" marL="457200" rtl="0" algn="just">
              <a:lnSpc>
                <a:spcPct val="115000"/>
              </a:lnSpc>
              <a:spcBef>
                <a:spcPts val="0"/>
              </a:spcBef>
              <a:spcAft>
                <a:spcPts val="0"/>
              </a:spcAft>
              <a:buClr>
                <a:schemeClr val="dk1"/>
              </a:buClr>
              <a:buSzPts val="2900"/>
              <a:buFont typeface="Roboto"/>
              <a:buChar char="❏"/>
            </a:pPr>
            <a:r>
              <a:rPr lang="en-US" sz="2900">
                <a:solidFill>
                  <a:schemeClr val="dk1"/>
                </a:solidFill>
                <a:latin typeface="Roboto"/>
                <a:ea typeface="Roboto"/>
                <a:cs typeface="Roboto"/>
                <a:sym typeface="Roboto"/>
              </a:rPr>
              <a:t>It is assumed that the user has learned the hand gestures for the passcode.</a:t>
            </a:r>
            <a:endParaRPr sz="2900">
              <a:solidFill>
                <a:schemeClr val="dk1"/>
              </a:solidFill>
              <a:latin typeface="Roboto"/>
              <a:ea typeface="Roboto"/>
              <a:cs typeface="Roboto"/>
              <a:sym typeface="Roboto"/>
            </a:endParaRPr>
          </a:p>
          <a:p>
            <a:pPr indent="-412750" lvl="0" marL="457200" rtl="0" algn="just">
              <a:lnSpc>
                <a:spcPct val="115000"/>
              </a:lnSpc>
              <a:spcBef>
                <a:spcPts val="0"/>
              </a:spcBef>
              <a:spcAft>
                <a:spcPts val="0"/>
              </a:spcAft>
              <a:buClr>
                <a:schemeClr val="dk1"/>
              </a:buClr>
              <a:buSzPts val="2900"/>
              <a:buFont typeface="Roboto"/>
              <a:buChar char="❏"/>
            </a:pPr>
            <a:r>
              <a:rPr lang="en-US" sz="2900">
                <a:solidFill>
                  <a:schemeClr val="dk1"/>
                </a:solidFill>
                <a:highlight>
                  <a:schemeClr val="lt1"/>
                </a:highlight>
                <a:latin typeface="Roboto"/>
                <a:ea typeface="Roboto"/>
                <a:cs typeface="Roboto"/>
                <a:sym typeface="Roboto"/>
              </a:rPr>
              <a:t>It is assumed that the user has sufficient hearing ability to listen to the voice output by the locking system and react accordingly.</a:t>
            </a:r>
            <a:endParaRPr sz="2900">
              <a:solidFill>
                <a:schemeClr val="dk1"/>
              </a:solidFill>
              <a:highlight>
                <a:schemeClr val="lt1"/>
              </a:highlight>
              <a:latin typeface="Roboto"/>
              <a:ea typeface="Roboto"/>
              <a:cs typeface="Roboto"/>
              <a:sym typeface="Roboto"/>
            </a:endParaRPr>
          </a:p>
          <a:p>
            <a:pPr indent="-412750" lvl="0" marL="457200" rtl="0" algn="just">
              <a:lnSpc>
                <a:spcPct val="115000"/>
              </a:lnSpc>
              <a:spcBef>
                <a:spcPts val="0"/>
              </a:spcBef>
              <a:spcAft>
                <a:spcPts val="0"/>
              </a:spcAft>
              <a:buClr>
                <a:schemeClr val="dk1"/>
              </a:buClr>
              <a:buSzPts val="2900"/>
              <a:buFont typeface="Roboto"/>
              <a:buChar char="❏"/>
            </a:pPr>
            <a:r>
              <a:rPr lang="en-US" sz="2900">
                <a:solidFill>
                  <a:schemeClr val="dk1"/>
                </a:solidFill>
                <a:highlight>
                  <a:schemeClr val="lt1"/>
                </a:highlight>
                <a:latin typeface="Roboto"/>
                <a:ea typeface="Roboto"/>
                <a:cs typeface="Roboto"/>
                <a:sym typeface="Roboto"/>
              </a:rPr>
              <a:t>It is assumed that lighting is adequate for efficient image pre-processing.</a:t>
            </a:r>
            <a:endParaRPr sz="2900">
              <a:solidFill>
                <a:schemeClr val="dk1"/>
              </a:solidFill>
              <a:latin typeface="Roboto"/>
              <a:ea typeface="Roboto"/>
              <a:cs typeface="Roboto"/>
              <a:sym typeface="Roboto"/>
            </a:endParaRPr>
          </a:p>
          <a:p>
            <a:pPr indent="-412750" lvl="0" marL="457200" rtl="0" algn="just">
              <a:lnSpc>
                <a:spcPct val="115000"/>
              </a:lnSpc>
              <a:spcBef>
                <a:spcPts val="0"/>
              </a:spcBef>
              <a:spcAft>
                <a:spcPts val="0"/>
              </a:spcAft>
              <a:buClr>
                <a:schemeClr val="dk1"/>
              </a:buClr>
              <a:buSzPts val="2900"/>
              <a:buFont typeface="Roboto"/>
              <a:buChar char="❏"/>
            </a:pPr>
            <a:r>
              <a:rPr lang="en-US" sz="2900">
                <a:solidFill>
                  <a:schemeClr val="dk1"/>
                </a:solidFill>
                <a:highlight>
                  <a:schemeClr val="lt1"/>
                </a:highlight>
                <a:latin typeface="Roboto"/>
                <a:ea typeface="Roboto"/>
                <a:cs typeface="Roboto"/>
                <a:sym typeface="Roboto"/>
              </a:rPr>
              <a:t>It is assumed that the ML model will have high accuracy and very little time delay.</a:t>
            </a:r>
            <a:endParaRPr sz="2900">
              <a:solidFill>
                <a:schemeClr val="dk1"/>
              </a:solidFill>
              <a:highlight>
                <a:schemeClr val="lt1"/>
              </a:highlight>
              <a:latin typeface="Roboto"/>
              <a:ea typeface="Roboto"/>
              <a:cs typeface="Roboto"/>
              <a:sym typeface="Roboto"/>
            </a:endParaRPr>
          </a:p>
        </p:txBody>
      </p:sp>
      <p:sp>
        <p:nvSpPr>
          <p:cNvPr id="153" name="Google Shape;153;p21"/>
          <p:cNvSpPr txBox="1"/>
          <p:nvPr/>
        </p:nvSpPr>
        <p:spPr>
          <a:xfrm>
            <a:off x="10085150" y="1918300"/>
            <a:ext cx="7083000" cy="3813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3000">
                <a:latin typeface="Roboto Medium"/>
                <a:ea typeface="Roboto Medium"/>
                <a:cs typeface="Roboto Medium"/>
                <a:sym typeface="Roboto Medium"/>
              </a:rPr>
              <a:t>CONSTRAINTS</a:t>
            </a:r>
            <a:endParaRPr sz="3000">
              <a:latin typeface="Roboto Medium"/>
              <a:ea typeface="Roboto Medium"/>
              <a:cs typeface="Roboto Medium"/>
              <a:sym typeface="Roboto Medium"/>
            </a:endParaRPr>
          </a:p>
          <a:p>
            <a:pPr indent="-412750" lvl="0" marL="457200" rtl="0" algn="just">
              <a:lnSpc>
                <a:spcPct val="115000"/>
              </a:lnSpc>
              <a:spcBef>
                <a:spcPts val="1200"/>
              </a:spcBef>
              <a:spcAft>
                <a:spcPts val="0"/>
              </a:spcAft>
              <a:buSzPts val="2900"/>
              <a:buFont typeface="Roboto"/>
              <a:buChar char="❏"/>
            </a:pPr>
            <a:r>
              <a:rPr lang="en-US" sz="2900">
                <a:solidFill>
                  <a:schemeClr val="dk1"/>
                </a:solidFill>
                <a:highlight>
                  <a:schemeClr val="lt1"/>
                </a:highlight>
                <a:latin typeface="Roboto"/>
                <a:ea typeface="Roboto"/>
                <a:cs typeface="Roboto"/>
                <a:sym typeface="Roboto"/>
              </a:rPr>
              <a:t>The gesture sequence can be mimicked by another person standing beside the blind user.</a:t>
            </a:r>
            <a:endParaRPr sz="2900">
              <a:solidFill>
                <a:schemeClr val="dk1"/>
              </a:solidFill>
              <a:highlight>
                <a:schemeClr val="lt1"/>
              </a:highlight>
              <a:latin typeface="Roboto"/>
              <a:ea typeface="Roboto"/>
              <a:cs typeface="Roboto"/>
              <a:sym typeface="Roboto"/>
            </a:endParaRPr>
          </a:p>
          <a:p>
            <a:pPr indent="-412750" lvl="0" marL="457200" rtl="0" algn="just">
              <a:lnSpc>
                <a:spcPct val="115000"/>
              </a:lnSpc>
              <a:spcBef>
                <a:spcPts val="0"/>
              </a:spcBef>
              <a:spcAft>
                <a:spcPts val="0"/>
              </a:spcAft>
              <a:buClr>
                <a:schemeClr val="dk1"/>
              </a:buClr>
              <a:buSzPts val="2900"/>
              <a:buFont typeface="Roboto"/>
              <a:buChar char="❏"/>
            </a:pPr>
            <a:r>
              <a:rPr lang="en-US" sz="2900">
                <a:solidFill>
                  <a:schemeClr val="dk1"/>
                </a:solidFill>
                <a:highlight>
                  <a:schemeClr val="lt1"/>
                </a:highlight>
                <a:latin typeface="Roboto"/>
                <a:ea typeface="Roboto"/>
                <a:cs typeface="Roboto"/>
                <a:sym typeface="Roboto"/>
              </a:rPr>
              <a:t>Synchronization of dynamic gestures posed by the blind user with the camera frame rate is a challenge.</a:t>
            </a:r>
            <a:endParaRPr sz="2900">
              <a:solidFill>
                <a:schemeClr val="dk1"/>
              </a:solidFill>
              <a:highlight>
                <a:schemeClr val="lt1"/>
              </a:highlight>
              <a:latin typeface="Roboto"/>
              <a:ea typeface="Roboto"/>
              <a:cs typeface="Roboto"/>
              <a:sym typeface="Roboto"/>
            </a:endParaRPr>
          </a:p>
        </p:txBody>
      </p:sp>
      <p:pic>
        <p:nvPicPr>
          <p:cNvPr id="154" name="Google Shape;154;p21"/>
          <p:cNvPicPr preferRelativeResize="0"/>
          <p:nvPr/>
        </p:nvPicPr>
        <p:blipFill>
          <a:blip r:embed="rId3">
            <a:alphaModFix/>
          </a:blip>
          <a:stretch>
            <a:fillRect/>
          </a:stretch>
        </p:blipFill>
        <p:spPr>
          <a:xfrm>
            <a:off x="10476725" y="5906025"/>
            <a:ext cx="6299850" cy="3622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52"/>
                                        </p:tgtEl>
                                        <p:attrNameLst>
                                          <p:attrName>style.visibility</p:attrName>
                                        </p:attrNameLst>
                                      </p:cBhvr>
                                      <p:to>
                                        <p:strVal val="visible"/>
                                      </p:to>
                                    </p:set>
                                    <p:anim calcmode="lin" valueType="num">
                                      <p:cBhvr additive="base">
                                        <p:cTn dur="1000"/>
                                        <p:tgtEl>
                                          <p:spTgt spid="15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53"/>
                                        </p:tgtEl>
                                        <p:attrNameLst>
                                          <p:attrName>style.visibility</p:attrName>
                                        </p:attrNameLst>
                                      </p:cBhvr>
                                      <p:to>
                                        <p:strVal val="visible"/>
                                      </p:to>
                                    </p:set>
                                    <p:anim calcmode="lin" valueType="num">
                                      <p:cBhvr additive="base">
                                        <p:cTn dur="1000"/>
                                        <p:tgtEl>
                                          <p:spTgt spid="15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